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71" r:id="rId2"/>
    <p:sldId id="372" r:id="rId3"/>
    <p:sldId id="381" r:id="rId4"/>
    <p:sldId id="392" r:id="rId5"/>
    <p:sldId id="387" r:id="rId6"/>
    <p:sldId id="382" r:id="rId7"/>
    <p:sldId id="377" r:id="rId8"/>
    <p:sldId id="378" r:id="rId9"/>
    <p:sldId id="386" r:id="rId10"/>
    <p:sldId id="383" r:id="rId11"/>
    <p:sldId id="374" r:id="rId12"/>
    <p:sldId id="384" r:id="rId13"/>
    <p:sldId id="385" r:id="rId14"/>
    <p:sldId id="376" r:id="rId15"/>
    <p:sldId id="391" r:id="rId16"/>
    <p:sldId id="366" r:id="rId17"/>
  </p:sldIdLst>
  <p:sldSz cx="9144000" cy="5143500" type="screen16x9"/>
  <p:notesSz cx="7315200" cy="96012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73F"/>
    <a:srgbClr val="692C4F"/>
    <a:srgbClr val="739EAD"/>
    <a:srgbClr val="376A8D"/>
    <a:srgbClr val="3A4874"/>
    <a:srgbClr val="692C13"/>
    <a:srgbClr val="B87C3F"/>
    <a:srgbClr val="3067AA"/>
    <a:srgbClr val="414170"/>
    <a:srgbClr val="424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59" autoAdjust="0"/>
    <p:restoredTop sz="88564" autoAdjust="0"/>
  </p:normalViewPr>
  <p:slideViewPr>
    <p:cSldViewPr snapToGrid="0" showGuides="1">
      <p:cViewPr>
        <p:scale>
          <a:sx n="100" d="100"/>
          <a:sy n="100" d="100"/>
        </p:scale>
        <p:origin x="-1216" y="-592"/>
      </p:cViewPr>
      <p:guideLst>
        <p:guide orient="horz" pos="642"/>
        <p:guide orient="horz" pos="2965"/>
        <p:guide orient="horz" pos="2723"/>
        <p:guide orient="horz" pos="2796"/>
        <p:guide orient="horz"/>
        <p:guide pos="169"/>
        <p:guide pos="5617"/>
        <p:guide pos="2901"/>
        <p:guide pos="1380"/>
      </p:guideLst>
    </p:cSldViewPr>
  </p:slideViewPr>
  <p:outlineViewPr>
    <p:cViewPr>
      <p:scale>
        <a:sx n="33" d="100"/>
        <a:sy n="33" d="100"/>
      </p:scale>
      <p:origin x="0" y="1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BA01B-FE7F-384D-8846-4D7749AD2E12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B194C-8939-D247-AFB1-5339DCABF76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dirty="0" smtClean="0">
              <a:latin typeface="Roboto Condensed Regular"/>
              <a:cs typeface="Roboto Condensed Regular"/>
            </a:rPr>
            <a:t>Feature Selection</a:t>
          </a:r>
        </a:p>
        <a:p>
          <a:r>
            <a:rPr lang="en-US" sz="1100" dirty="0" smtClean="0">
              <a:latin typeface="Roboto Condensed Regular"/>
              <a:cs typeface="Roboto Condensed Regular"/>
            </a:rPr>
            <a:t>Sampling</a:t>
          </a:r>
        </a:p>
        <a:p>
          <a:r>
            <a:rPr lang="en-US" sz="1100" dirty="0" smtClean="0">
              <a:latin typeface="Roboto Condensed Regular"/>
              <a:cs typeface="Roboto Condensed Regular"/>
            </a:rPr>
            <a:t>Aggregation</a:t>
          </a:r>
          <a:endParaRPr lang="en-US" sz="1100" dirty="0">
            <a:latin typeface="Roboto Condensed Regular"/>
            <a:cs typeface="Roboto Condensed Regular"/>
          </a:endParaRPr>
        </a:p>
      </dgm:t>
    </dgm:pt>
    <dgm:pt modelId="{8F50DFDB-1B18-A247-A2A6-047AEE5708B2}" type="parTrans" cxnId="{99BEAD6C-92DF-AA41-9D69-EA0F4C3B16DE}">
      <dgm:prSet/>
      <dgm:spPr/>
      <dgm:t>
        <a:bodyPr/>
        <a:lstStyle/>
        <a:p>
          <a:endParaRPr lang="en-US" sz="1100">
            <a:latin typeface="Roboto Condensed Regular"/>
            <a:cs typeface="Roboto Condensed Regular"/>
          </a:endParaRPr>
        </a:p>
      </dgm:t>
    </dgm:pt>
    <dgm:pt modelId="{FE85A02F-3706-CF4D-BCE6-6464A4B7B43F}" type="sibTrans" cxnId="{99BEAD6C-92DF-AA41-9D69-EA0F4C3B16DE}">
      <dgm:prSet custT="1"/>
      <dgm:spPr/>
      <dgm:t>
        <a:bodyPr/>
        <a:lstStyle/>
        <a:p>
          <a:endParaRPr lang="en-US" sz="1100">
            <a:latin typeface="Roboto Condensed Regular"/>
            <a:cs typeface="Roboto Condensed Regular"/>
          </a:endParaRPr>
        </a:p>
      </dgm:t>
    </dgm:pt>
    <dgm:pt modelId="{327DF71E-45C0-7841-990E-2BFCB6B762D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dirty="0" smtClean="0">
              <a:latin typeface="Roboto Condensed Regular"/>
              <a:cs typeface="Roboto Condensed Regular"/>
            </a:rPr>
            <a:t>Model Estimation</a:t>
          </a:r>
          <a:endParaRPr lang="en-US" sz="1100" dirty="0">
            <a:latin typeface="Roboto Condensed Regular"/>
            <a:cs typeface="Roboto Condensed Regular"/>
          </a:endParaRPr>
        </a:p>
      </dgm:t>
    </dgm:pt>
    <dgm:pt modelId="{5346BAEA-CE58-DF4E-9FB6-0A1BB87F6048}" type="parTrans" cxnId="{5F24467F-54D1-1843-9A81-38A5D45F675A}">
      <dgm:prSet/>
      <dgm:spPr/>
      <dgm:t>
        <a:bodyPr/>
        <a:lstStyle/>
        <a:p>
          <a:endParaRPr lang="en-US" sz="1100">
            <a:latin typeface="Roboto Condensed Regular"/>
            <a:cs typeface="Roboto Condensed Regular"/>
          </a:endParaRPr>
        </a:p>
      </dgm:t>
    </dgm:pt>
    <dgm:pt modelId="{D91011D1-D0D8-1546-830D-D30C2D328E30}" type="sibTrans" cxnId="{5F24467F-54D1-1843-9A81-38A5D45F675A}">
      <dgm:prSet custT="1"/>
      <dgm:spPr/>
      <dgm:t>
        <a:bodyPr/>
        <a:lstStyle/>
        <a:p>
          <a:endParaRPr lang="en-US" sz="1100">
            <a:latin typeface="Roboto Condensed Regular"/>
            <a:cs typeface="Roboto Condensed Regular"/>
          </a:endParaRPr>
        </a:p>
      </dgm:t>
    </dgm:pt>
    <dgm:pt modelId="{6E31132C-30D3-D449-868D-30651246E91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dirty="0" smtClean="0">
              <a:latin typeface="Roboto Condensed Regular"/>
              <a:cs typeface="Roboto Condensed Regular"/>
            </a:rPr>
            <a:t>Model Refinement</a:t>
          </a:r>
          <a:endParaRPr lang="en-US" sz="1100" dirty="0">
            <a:latin typeface="Roboto Condensed Regular"/>
            <a:cs typeface="Roboto Condensed Regular"/>
          </a:endParaRPr>
        </a:p>
      </dgm:t>
    </dgm:pt>
    <dgm:pt modelId="{5CF2F059-9C69-A54C-BF24-8700089B79F0}" type="parTrans" cxnId="{18E8F2CE-64C3-7D4C-9C8B-8ADC63CCFFA5}">
      <dgm:prSet/>
      <dgm:spPr/>
      <dgm:t>
        <a:bodyPr/>
        <a:lstStyle/>
        <a:p>
          <a:endParaRPr lang="en-US" sz="1100">
            <a:latin typeface="Roboto Condensed Regular"/>
            <a:cs typeface="Roboto Condensed Regular"/>
          </a:endParaRPr>
        </a:p>
      </dgm:t>
    </dgm:pt>
    <dgm:pt modelId="{44B3BE56-94AA-E940-A1A5-49BDA281EEBE}" type="sibTrans" cxnId="{18E8F2CE-64C3-7D4C-9C8B-8ADC63CCFFA5}">
      <dgm:prSet custT="1"/>
      <dgm:spPr/>
      <dgm:t>
        <a:bodyPr/>
        <a:lstStyle/>
        <a:p>
          <a:endParaRPr lang="en-US" sz="1100">
            <a:latin typeface="Roboto Condensed Regular"/>
            <a:cs typeface="Roboto Condensed Regular"/>
          </a:endParaRPr>
        </a:p>
      </dgm:t>
    </dgm:pt>
    <dgm:pt modelId="{F8500720-6F05-794E-ABC8-65CE227F7652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dirty="0" smtClean="0">
              <a:latin typeface="Roboto Condensed Regular"/>
              <a:cs typeface="Roboto Condensed Regular"/>
            </a:rPr>
            <a:t>Model Comparison / Bench-marking</a:t>
          </a:r>
          <a:endParaRPr lang="en-US" sz="1100" dirty="0">
            <a:latin typeface="Roboto Condensed Regular"/>
            <a:cs typeface="Roboto Condensed Regular"/>
          </a:endParaRPr>
        </a:p>
      </dgm:t>
    </dgm:pt>
    <dgm:pt modelId="{D2F81312-159D-7F42-95C7-A19D68EF7D40}" type="parTrans" cxnId="{AA076A96-A48B-1343-B197-D451B33E0572}">
      <dgm:prSet/>
      <dgm:spPr/>
      <dgm:t>
        <a:bodyPr/>
        <a:lstStyle/>
        <a:p>
          <a:endParaRPr lang="en-US" sz="1100">
            <a:latin typeface="Roboto Condensed Regular"/>
            <a:cs typeface="Roboto Condensed Regular"/>
          </a:endParaRPr>
        </a:p>
      </dgm:t>
    </dgm:pt>
    <dgm:pt modelId="{5CC0C09B-B9EF-9D4F-8FDC-A3BA99BB4137}" type="sibTrans" cxnId="{AA076A96-A48B-1343-B197-D451B33E0572}">
      <dgm:prSet custT="1"/>
      <dgm:spPr/>
      <dgm:t>
        <a:bodyPr/>
        <a:lstStyle/>
        <a:p>
          <a:endParaRPr lang="en-US" sz="1100">
            <a:latin typeface="Roboto Condensed Regular"/>
            <a:cs typeface="Roboto Condensed Regular"/>
          </a:endParaRPr>
        </a:p>
      </dgm:t>
    </dgm:pt>
    <dgm:pt modelId="{A7CE8E5B-66B6-F042-BAFC-922C04E5874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100" dirty="0" smtClean="0">
              <a:latin typeface="Roboto Condensed Regular"/>
              <a:cs typeface="Roboto Condensed Regular"/>
            </a:rPr>
            <a:t>Variable Trans-formation</a:t>
          </a:r>
          <a:endParaRPr lang="en-US" sz="1100" dirty="0">
            <a:latin typeface="Roboto Condensed Regular"/>
            <a:cs typeface="Roboto Condensed Regular"/>
          </a:endParaRPr>
        </a:p>
      </dgm:t>
    </dgm:pt>
    <dgm:pt modelId="{4C6E20D2-96BF-E646-A3D2-8EF12F823B70}" type="parTrans" cxnId="{97BC4468-BAE1-E041-B353-2D794B3ECEEA}">
      <dgm:prSet/>
      <dgm:spPr/>
      <dgm:t>
        <a:bodyPr/>
        <a:lstStyle/>
        <a:p>
          <a:endParaRPr lang="en-US"/>
        </a:p>
      </dgm:t>
    </dgm:pt>
    <dgm:pt modelId="{EDCC7E7B-4ACD-E34D-A217-1B3AFF65F188}" type="sibTrans" cxnId="{97BC4468-BAE1-E041-B353-2D794B3ECEEA}">
      <dgm:prSet/>
      <dgm:spPr/>
      <dgm:t>
        <a:bodyPr/>
        <a:lstStyle/>
        <a:p>
          <a:endParaRPr lang="en-US"/>
        </a:p>
      </dgm:t>
    </dgm:pt>
    <dgm:pt modelId="{290708DF-85B7-DE4E-894D-B0E410516A78}" type="pres">
      <dgm:prSet presAssocID="{FFABA01B-FE7F-384D-8846-4D7749AD2E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1EA62-7BB1-6240-9C61-125B63D214D5}" type="pres">
      <dgm:prSet presAssocID="{D1EB194C-8939-D247-AFB1-5339DCABF76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4E092-441B-4A4A-B534-A8E6E58F1258}" type="pres">
      <dgm:prSet presAssocID="{FE85A02F-3706-CF4D-BCE6-6464A4B7B43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4F27403-BD24-D548-A7F8-B3FD1DE7552D}" type="pres">
      <dgm:prSet presAssocID="{FE85A02F-3706-CF4D-BCE6-6464A4B7B43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7EBD8F2-37CF-ED4E-B68C-E652FA41DF62}" type="pres">
      <dgm:prSet presAssocID="{A7CE8E5B-66B6-F042-BAFC-922C04E587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4711A-A4E7-874D-BA33-A121E19EBD41}" type="pres">
      <dgm:prSet presAssocID="{EDCC7E7B-4ACD-E34D-A217-1B3AFF65F18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8937700-6D19-7146-9EBB-661B18A705F5}" type="pres">
      <dgm:prSet presAssocID="{EDCC7E7B-4ACD-E34D-A217-1B3AFF65F18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44E657E-3C37-8D49-972F-B12643152F92}" type="pres">
      <dgm:prSet presAssocID="{327DF71E-45C0-7841-990E-2BFCB6B762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9EB9-5870-A640-8914-18AFDB6FB817}" type="pres">
      <dgm:prSet presAssocID="{D91011D1-D0D8-1546-830D-D30C2D328E3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E2123E6-B108-AD49-A5C3-367C4DF04CCF}" type="pres">
      <dgm:prSet presAssocID="{D91011D1-D0D8-1546-830D-D30C2D328E3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C96ED75-8EEB-754B-B06B-24DB91A69D44}" type="pres">
      <dgm:prSet presAssocID="{6E31132C-30D3-D449-868D-30651246E9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F1975-FB18-504B-8FED-06FEC12D2820}" type="pres">
      <dgm:prSet presAssocID="{44B3BE56-94AA-E940-A1A5-49BDA281EEB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BAFE3B6-DCD8-5948-A0F9-C861DDA051FA}" type="pres">
      <dgm:prSet presAssocID="{44B3BE56-94AA-E940-A1A5-49BDA281EEB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125F5B2-0A4F-7A45-B29B-28F4573C5AC8}" type="pres">
      <dgm:prSet presAssocID="{F8500720-6F05-794E-ABC8-65CE227F76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E943A-6B83-3440-8611-110B9F59A91E}" type="pres">
      <dgm:prSet presAssocID="{5CC0C09B-B9EF-9D4F-8FDC-A3BA99BB413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7FE814C4-AA8D-1F46-B545-67AD53EB7273}" type="pres">
      <dgm:prSet presAssocID="{5CC0C09B-B9EF-9D4F-8FDC-A3BA99BB413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437CDB0-16DC-B84A-AF3D-1E272474837D}" type="presOf" srcId="{EDCC7E7B-4ACD-E34D-A217-1B3AFF65F188}" destId="{7364711A-A4E7-874D-BA33-A121E19EBD41}" srcOrd="0" destOrd="0" presId="urn:microsoft.com/office/officeart/2005/8/layout/cycle2"/>
    <dgm:cxn modelId="{352B3363-40EC-FF42-8727-6490815A80ED}" type="presOf" srcId="{F8500720-6F05-794E-ABC8-65CE227F7652}" destId="{A125F5B2-0A4F-7A45-B29B-28F4573C5AC8}" srcOrd="0" destOrd="0" presId="urn:microsoft.com/office/officeart/2005/8/layout/cycle2"/>
    <dgm:cxn modelId="{96E4F1D6-968B-0A4C-8DEE-D1A37B9880D3}" type="presOf" srcId="{FE85A02F-3706-CF4D-BCE6-6464A4B7B43F}" destId="{D4F27403-BD24-D548-A7F8-B3FD1DE7552D}" srcOrd="1" destOrd="0" presId="urn:microsoft.com/office/officeart/2005/8/layout/cycle2"/>
    <dgm:cxn modelId="{5F24467F-54D1-1843-9A81-38A5D45F675A}" srcId="{FFABA01B-FE7F-384D-8846-4D7749AD2E12}" destId="{327DF71E-45C0-7841-990E-2BFCB6B762D3}" srcOrd="2" destOrd="0" parTransId="{5346BAEA-CE58-DF4E-9FB6-0A1BB87F6048}" sibTransId="{D91011D1-D0D8-1546-830D-D30C2D328E30}"/>
    <dgm:cxn modelId="{3D5291D3-3CE9-2343-A642-A022888E5612}" type="presOf" srcId="{5CC0C09B-B9EF-9D4F-8FDC-A3BA99BB4137}" destId="{782E943A-6B83-3440-8611-110B9F59A91E}" srcOrd="0" destOrd="0" presId="urn:microsoft.com/office/officeart/2005/8/layout/cycle2"/>
    <dgm:cxn modelId="{DF5E384D-DDB2-474B-9E4D-CE281C809963}" type="presOf" srcId="{6E31132C-30D3-D449-868D-30651246E91C}" destId="{CC96ED75-8EEB-754B-B06B-24DB91A69D44}" srcOrd="0" destOrd="0" presId="urn:microsoft.com/office/officeart/2005/8/layout/cycle2"/>
    <dgm:cxn modelId="{AA076A96-A48B-1343-B197-D451B33E0572}" srcId="{FFABA01B-FE7F-384D-8846-4D7749AD2E12}" destId="{F8500720-6F05-794E-ABC8-65CE227F7652}" srcOrd="4" destOrd="0" parTransId="{D2F81312-159D-7F42-95C7-A19D68EF7D40}" sibTransId="{5CC0C09B-B9EF-9D4F-8FDC-A3BA99BB4137}"/>
    <dgm:cxn modelId="{9D02E230-BCC8-4F4D-B709-69AFA5511854}" type="presOf" srcId="{5CC0C09B-B9EF-9D4F-8FDC-A3BA99BB4137}" destId="{7FE814C4-AA8D-1F46-B545-67AD53EB7273}" srcOrd="1" destOrd="0" presId="urn:microsoft.com/office/officeart/2005/8/layout/cycle2"/>
    <dgm:cxn modelId="{93530CFA-EB74-BC49-8531-D10C3893B576}" type="presOf" srcId="{FE85A02F-3706-CF4D-BCE6-6464A4B7B43F}" destId="{E734E092-441B-4A4A-B534-A8E6E58F1258}" srcOrd="0" destOrd="0" presId="urn:microsoft.com/office/officeart/2005/8/layout/cycle2"/>
    <dgm:cxn modelId="{F8B648B4-8B93-204E-BFFE-FCA274B3CF3E}" type="presOf" srcId="{D91011D1-D0D8-1546-830D-D30C2D328E30}" destId="{CE2123E6-B108-AD49-A5C3-367C4DF04CCF}" srcOrd="1" destOrd="0" presId="urn:microsoft.com/office/officeart/2005/8/layout/cycle2"/>
    <dgm:cxn modelId="{97BC4468-BAE1-E041-B353-2D794B3ECEEA}" srcId="{FFABA01B-FE7F-384D-8846-4D7749AD2E12}" destId="{A7CE8E5B-66B6-F042-BAFC-922C04E58747}" srcOrd="1" destOrd="0" parTransId="{4C6E20D2-96BF-E646-A3D2-8EF12F823B70}" sibTransId="{EDCC7E7B-4ACD-E34D-A217-1B3AFF65F188}"/>
    <dgm:cxn modelId="{18E8F2CE-64C3-7D4C-9C8B-8ADC63CCFFA5}" srcId="{FFABA01B-FE7F-384D-8846-4D7749AD2E12}" destId="{6E31132C-30D3-D449-868D-30651246E91C}" srcOrd="3" destOrd="0" parTransId="{5CF2F059-9C69-A54C-BF24-8700089B79F0}" sibTransId="{44B3BE56-94AA-E940-A1A5-49BDA281EEBE}"/>
    <dgm:cxn modelId="{99BEAD6C-92DF-AA41-9D69-EA0F4C3B16DE}" srcId="{FFABA01B-FE7F-384D-8846-4D7749AD2E12}" destId="{D1EB194C-8939-D247-AFB1-5339DCABF76E}" srcOrd="0" destOrd="0" parTransId="{8F50DFDB-1B18-A247-A2A6-047AEE5708B2}" sibTransId="{FE85A02F-3706-CF4D-BCE6-6464A4B7B43F}"/>
    <dgm:cxn modelId="{514E199F-34BE-2847-9E92-26575DF9541C}" type="presOf" srcId="{A7CE8E5B-66B6-F042-BAFC-922C04E58747}" destId="{37EBD8F2-37CF-ED4E-B68C-E652FA41DF62}" srcOrd="0" destOrd="0" presId="urn:microsoft.com/office/officeart/2005/8/layout/cycle2"/>
    <dgm:cxn modelId="{08505575-46E2-0C4C-BBD8-75083C64E93C}" type="presOf" srcId="{44B3BE56-94AA-E940-A1A5-49BDA281EEBE}" destId="{ABAFE3B6-DCD8-5948-A0F9-C861DDA051FA}" srcOrd="1" destOrd="0" presId="urn:microsoft.com/office/officeart/2005/8/layout/cycle2"/>
    <dgm:cxn modelId="{B245006B-2986-1B41-B386-0AE78F98D969}" type="presOf" srcId="{D91011D1-D0D8-1546-830D-D30C2D328E30}" destId="{EA759EB9-5870-A640-8914-18AFDB6FB817}" srcOrd="0" destOrd="0" presId="urn:microsoft.com/office/officeart/2005/8/layout/cycle2"/>
    <dgm:cxn modelId="{52B3528A-EEFC-2940-BC32-44B0D8956BD7}" type="presOf" srcId="{44B3BE56-94AA-E940-A1A5-49BDA281EEBE}" destId="{F76F1975-FB18-504B-8FED-06FEC12D2820}" srcOrd="0" destOrd="0" presId="urn:microsoft.com/office/officeart/2005/8/layout/cycle2"/>
    <dgm:cxn modelId="{45BAFA7F-68F1-664F-BD64-2FAC9F1A4987}" type="presOf" srcId="{FFABA01B-FE7F-384D-8846-4D7749AD2E12}" destId="{290708DF-85B7-DE4E-894D-B0E410516A78}" srcOrd="0" destOrd="0" presId="urn:microsoft.com/office/officeart/2005/8/layout/cycle2"/>
    <dgm:cxn modelId="{7064F980-B776-E345-8AE8-723A8128523F}" type="presOf" srcId="{D1EB194C-8939-D247-AFB1-5339DCABF76E}" destId="{C5E1EA62-7BB1-6240-9C61-125B63D214D5}" srcOrd="0" destOrd="0" presId="urn:microsoft.com/office/officeart/2005/8/layout/cycle2"/>
    <dgm:cxn modelId="{1701DE3F-EE10-CE44-AD55-AB31A92BBE91}" type="presOf" srcId="{327DF71E-45C0-7841-990E-2BFCB6B762D3}" destId="{944E657E-3C37-8D49-972F-B12643152F92}" srcOrd="0" destOrd="0" presId="urn:microsoft.com/office/officeart/2005/8/layout/cycle2"/>
    <dgm:cxn modelId="{418F5D04-7656-5A46-A24B-330054178933}" type="presOf" srcId="{EDCC7E7B-4ACD-E34D-A217-1B3AFF65F188}" destId="{B8937700-6D19-7146-9EBB-661B18A705F5}" srcOrd="1" destOrd="0" presId="urn:microsoft.com/office/officeart/2005/8/layout/cycle2"/>
    <dgm:cxn modelId="{E751EC3C-DCE3-EC46-88B8-AEBA9C0A02E6}" type="presParOf" srcId="{290708DF-85B7-DE4E-894D-B0E410516A78}" destId="{C5E1EA62-7BB1-6240-9C61-125B63D214D5}" srcOrd="0" destOrd="0" presId="urn:microsoft.com/office/officeart/2005/8/layout/cycle2"/>
    <dgm:cxn modelId="{AFD63C31-7887-6845-916D-BBF276F0AF68}" type="presParOf" srcId="{290708DF-85B7-DE4E-894D-B0E410516A78}" destId="{E734E092-441B-4A4A-B534-A8E6E58F1258}" srcOrd="1" destOrd="0" presId="urn:microsoft.com/office/officeart/2005/8/layout/cycle2"/>
    <dgm:cxn modelId="{BD08ACC2-2539-2D49-AEA7-478B9B86E9C7}" type="presParOf" srcId="{E734E092-441B-4A4A-B534-A8E6E58F1258}" destId="{D4F27403-BD24-D548-A7F8-B3FD1DE7552D}" srcOrd="0" destOrd="0" presId="urn:microsoft.com/office/officeart/2005/8/layout/cycle2"/>
    <dgm:cxn modelId="{AC56AA53-33A2-8948-BCA9-06F5C9866B97}" type="presParOf" srcId="{290708DF-85B7-DE4E-894D-B0E410516A78}" destId="{37EBD8F2-37CF-ED4E-B68C-E652FA41DF62}" srcOrd="2" destOrd="0" presId="urn:microsoft.com/office/officeart/2005/8/layout/cycle2"/>
    <dgm:cxn modelId="{F630E28E-FB53-3747-9D41-A1853551F564}" type="presParOf" srcId="{290708DF-85B7-DE4E-894D-B0E410516A78}" destId="{7364711A-A4E7-874D-BA33-A121E19EBD41}" srcOrd="3" destOrd="0" presId="urn:microsoft.com/office/officeart/2005/8/layout/cycle2"/>
    <dgm:cxn modelId="{9C5A099C-EDC7-1448-A434-01A0D422F2E9}" type="presParOf" srcId="{7364711A-A4E7-874D-BA33-A121E19EBD41}" destId="{B8937700-6D19-7146-9EBB-661B18A705F5}" srcOrd="0" destOrd="0" presId="urn:microsoft.com/office/officeart/2005/8/layout/cycle2"/>
    <dgm:cxn modelId="{6CBFBE16-CBC9-B346-B16A-EE92D6AE9DEC}" type="presParOf" srcId="{290708DF-85B7-DE4E-894D-B0E410516A78}" destId="{944E657E-3C37-8D49-972F-B12643152F92}" srcOrd="4" destOrd="0" presId="urn:microsoft.com/office/officeart/2005/8/layout/cycle2"/>
    <dgm:cxn modelId="{C0C31B50-35AC-354D-9EE6-331653516834}" type="presParOf" srcId="{290708DF-85B7-DE4E-894D-B0E410516A78}" destId="{EA759EB9-5870-A640-8914-18AFDB6FB817}" srcOrd="5" destOrd="0" presId="urn:microsoft.com/office/officeart/2005/8/layout/cycle2"/>
    <dgm:cxn modelId="{7984B718-6F60-A442-9D95-B1BD72A8AB1F}" type="presParOf" srcId="{EA759EB9-5870-A640-8914-18AFDB6FB817}" destId="{CE2123E6-B108-AD49-A5C3-367C4DF04CCF}" srcOrd="0" destOrd="0" presId="urn:microsoft.com/office/officeart/2005/8/layout/cycle2"/>
    <dgm:cxn modelId="{C7FE289C-DF46-AA4B-BF85-F16C36F8CC62}" type="presParOf" srcId="{290708DF-85B7-DE4E-894D-B0E410516A78}" destId="{CC96ED75-8EEB-754B-B06B-24DB91A69D44}" srcOrd="6" destOrd="0" presId="urn:microsoft.com/office/officeart/2005/8/layout/cycle2"/>
    <dgm:cxn modelId="{7CD0AA0E-BA67-B948-B62F-E2C5D4873BE8}" type="presParOf" srcId="{290708DF-85B7-DE4E-894D-B0E410516A78}" destId="{F76F1975-FB18-504B-8FED-06FEC12D2820}" srcOrd="7" destOrd="0" presId="urn:microsoft.com/office/officeart/2005/8/layout/cycle2"/>
    <dgm:cxn modelId="{71CDAAA3-4D26-5142-9379-6FBD02303054}" type="presParOf" srcId="{F76F1975-FB18-504B-8FED-06FEC12D2820}" destId="{ABAFE3B6-DCD8-5948-A0F9-C861DDA051FA}" srcOrd="0" destOrd="0" presId="urn:microsoft.com/office/officeart/2005/8/layout/cycle2"/>
    <dgm:cxn modelId="{9AB92CBC-9490-2242-B90E-4FCB9BE6E739}" type="presParOf" srcId="{290708DF-85B7-DE4E-894D-B0E410516A78}" destId="{A125F5B2-0A4F-7A45-B29B-28F4573C5AC8}" srcOrd="8" destOrd="0" presId="urn:microsoft.com/office/officeart/2005/8/layout/cycle2"/>
    <dgm:cxn modelId="{B83056F6-27DF-9F4E-96D4-8FCA4621C6EB}" type="presParOf" srcId="{290708DF-85B7-DE4E-894D-B0E410516A78}" destId="{782E943A-6B83-3440-8611-110B9F59A91E}" srcOrd="9" destOrd="0" presId="urn:microsoft.com/office/officeart/2005/8/layout/cycle2"/>
    <dgm:cxn modelId="{4DF6A29B-647E-5047-B363-5D17E715EAE5}" type="presParOf" srcId="{782E943A-6B83-3440-8611-110B9F59A91E}" destId="{7FE814C4-AA8D-1F46-B545-67AD53EB7273}" srcOrd="0" destOrd="0" presId="urn:microsoft.com/office/officeart/2005/8/layout/cycle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1EA62-7BB1-6240-9C61-125B63D214D5}">
      <dsp:nvSpPr>
        <dsp:cNvPr id="0" name=""/>
        <dsp:cNvSpPr/>
      </dsp:nvSpPr>
      <dsp:spPr>
        <a:xfrm>
          <a:off x="1682855" y="580"/>
          <a:ext cx="977689" cy="97768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Roboto Condensed Regular"/>
              <a:cs typeface="Roboto Condensed Regular"/>
            </a:rPr>
            <a:t>Feature Selection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Roboto Condensed Regular"/>
              <a:cs typeface="Roboto Condensed Regular"/>
            </a:rPr>
            <a:t>Sampling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Roboto Condensed Regular"/>
              <a:cs typeface="Roboto Condensed Regular"/>
            </a:rPr>
            <a:t>Aggregation</a:t>
          </a:r>
          <a:endParaRPr lang="en-US" sz="1100" kern="1200" dirty="0">
            <a:latin typeface="Roboto Condensed Regular"/>
            <a:cs typeface="Roboto Condensed Regular"/>
          </a:endParaRPr>
        </a:p>
      </dsp:txBody>
      <dsp:txXfrm>
        <a:off x="1826034" y="143759"/>
        <a:ext cx="691331" cy="691331"/>
      </dsp:txXfrm>
    </dsp:sp>
    <dsp:sp modelId="{E734E092-441B-4A4A-B534-A8E6E58F1258}">
      <dsp:nvSpPr>
        <dsp:cNvPr id="0" name=""/>
        <dsp:cNvSpPr/>
      </dsp:nvSpPr>
      <dsp:spPr>
        <a:xfrm rot="2160000">
          <a:off x="2629688" y="751668"/>
          <a:ext cx="260081" cy="329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Roboto Condensed Regular"/>
            <a:cs typeface="Roboto Condensed Regular"/>
          </a:endParaRPr>
        </a:p>
      </dsp:txBody>
      <dsp:txXfrm>
        <a:off x="2637139" y="794731"/>
        <a:ext cx="182057" cy="197982"/>
      </dsp:txXfrm>
    </dsp:sp>
    <dsp:sp modelId="{37EBD8F2-37CF-ED4E-B68C-E652FA41DF62}">
      <dsp:nvSpPr>
        <dsp:cNvPr id="0" name=""/>
        <dsp:cNvSpPr/>
      </dsp:nvSpPr>
      <dsp:spPr>
        <a:xfrm>
          <a:off x="2870823" y="863689"/>
          <a:ext cx="977689" cy="97768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Roboto Condensed Regular"/>
              <a:cs typeface="Roboto Condensed Regular"/>
            </a:rPr>
            <a:t>Variable Trans-formation</a:t>
          </a:r>
          <a:endParaRPr lang="en-US" sz="1100" kern="1200" dirty="0">
            <a:latin typeface="Roboto Condensed Regular"/>
            <a:cs typeface="Roboto Condensed Regular"/>
          </a:endParaRPr>
        </a:p>
      </dsp:txBody>
      <dsp:txXfrm>
        <a:off x="3014002" y="1006868"/>
        <a:ext cx="691331" cy="691331"/>
      </dsp:txXfrm>
    </dsp:sp>
    <dsp:sp modelId="{7364711A-A4E7-874D-BA33-A121E19EBD41}">
      <dsp:nvSpPr>
        <dsp:cNvPr id="0" name=""/>
        <dsp:cNvSpPr/>
      </dsp:nvSpPr>
      <dsp:spPr>
        <a:xfrm rot="6480000">
          <a:off x="3005020" y="1878819"/>
          <a:ext cx="260081" cy="329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056087" y="1907710"/>
        <a:ext cx="182057" cy="197982"/>
      </dsp:txXfrm>
    </dsp:sp>
    <dsp:sp modelId="{944E657E-3C37-8D49-972F-B12643152F92}">
      <dsp:nvSpPr>
        <dsp:cNvPr id="0" name=""/>
        <dsp:cNvSpPr/>
      </dsp:nvSpPr>
      <dsp:spPr>
        <a:xfrm>
          <a:off x="2417060" y="2260230"/>
          <a:ext cx="977689" cy="97768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Roboto Condensed Regular"/>
              <a:cs typeface="Roboto Condensed Regular"/>
            </a:rPr>
            <a:t>Model Estimation</a:t>
          </a:r>
          <a:endParaRPr lang="en-US" sz="1100" kern="1200" dirty="0">
            <a:latin typeface="Roboto Condensed Regular"/>
            <a:cs typeface="Roboto Condensed Regular"/>
          </a:endParaRPr>
        </a:p>
      </dsp:txBody>
      <dsp:txXfrm>
        <a:off x="2560239" y="2403409"/>
        <a:ext cx="691331" cy="691331"/>
      </dsp:txXfrm>
    </dsp:sp>
    <dsp:sp modelId="{EA759EB9-5870-A640-8914-18AFDB6FB817}">
      <dsp:nvSpPr>
        <dsp:cNvPr id="0" name=""/>
        <dsp:cNvSpPr/>
      </dsp:nvSpPr>
      <dsp:spPr>
        <a:xfrm rot="10800000">
          <a:off x="2049019" y="2584090"/>
          <a:ext cx="260081" cy="329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Roboto Condensed Regular"/>
            <a:cs typeface="Roboto Condensed Regular"/>
          </a:endParaRPr>
        </a:p>
      </dsp:txBody>
      <dsp:txXfrm rot="10800000">
        <a:off x="2127043" y="2650084"/>
        <a:ext cx="182057" cy="197982"/>
      </dsp:txXfrm>
    </dsp:sp>
    <dsp:sp modelId="{CC96ED75-8EEB-754B-B06B-24DB91A69D44}">
      <dsp:nvSpPr>
        <dsp:cNvPr id="0" name=""/>
        <dsp:cNvSpPr/>
      </dsp:nvSpPr>
      <dsp:spPr>
        <a:xfrm>
          <a:off x="948650" y="2260230"/>
          <a:ext cx="977689" cy="97768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Roboto Condensed Regular"/>
              <a:cs typeface="Roboto Condensed Regular"/>
            </a:rPr>
            <a:t>Model Refinement</a:t>
          </a:r>
          <a:endParaRPr lang="en-US" sz="1100" kern="1200" dirty="0">
            <a:latin typeface="Roboto Condensed Regular"/>
            <a:cs typeface="Roboto Condensed Regular"/>
          </a:endParaRPr>
        </a:p>
      </dsp:txBody>
      <dsp:txXfrm>
        <a:off x="1091829" y="2403409"/>
        <a:ext cx="691331" cy="691331"/>
      </dsp:txXfrm>
    </dsp:sp>
    <dsp:sp modelId="{F76F1975-FB18-504B-8FED-06FEC12D2820}">
      <dsp:nvSpPr>
        <dsp:cNvPr id="0" name=""/>
        <dsp:cNvSpPr/>
      </dsp:nvSpPr>
      <dsp:spPr>
        <a:xfrm rot="15120000">
          <a:off x="1082846" y="1892820"/>
          <a:ext cx="260081" cy="329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Roboto Condensed Regular"/>
            <a:cs typeface="Roboto Condensed Regular"/>
          </a:endParaRPr>
        </a:p>
      </dsp:txBody>
      <dsp:txXfrm rot="10800000">
        <a:off x="1133913" y="1995917"/>
        <a:ext cx="182057" cy="197982"/>
      </dsp:txXfrm>
    </dsp:sp>
    <dsp:sp modelId="{A125F5B2-0A4F-7A45-B29B-28F4573C5AC8}">
      <dsp:nvSpPr>
        <dsp:cNvPr id="0" name=""/>
        <dsp:cNvSpPr/>
      </dsp:nvSpPr>
      <dsp:spPr>
        <a:xfrm>
          <a:off x="494886" y="863689"/>
          <a:ext cx="977689" cy="97768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Roboto Condensed Regular"/>
              <a:cs typeface="Roboto Condensed Regular"/>
            </a:rPr>
            <a:t>Model Comparison / Bench-marking</a:t>
          </a:r>
          <a:endParaRPr lang="en-US" sz="1100" kern="1200" dirty="0">
            <a:latin typeface="Roboto Condensed Regular"/>
            <a:cs typeface="Roboto Condensed Regular"/>
          </a:endParaRPr>
        </a:p>
      </dsp:txBody>
      <dsp:txXfrm>
        <a:off x="638065" y="1006868"/>
        <a:ext cx="691331" cy="691331"/>
      </dsp:txXfrm>
    </dsp:sp>
    <dsp:sp modelId="{782E943A-6B83-3440-8611-110B9F59A91E}">
      <dsp:nvSpPr>
        <dsp:cNvPr id="0" name=""/>
        <dsp:cNvSpPr/>
      </dsp:nvSpPr>
      <dsp:spPr>
        <a:xfrm rot="19440000">
          <a:off x="1441719" y="760321"/>
          <a:ext cx="260081" cy="3299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Roboto Condensed Regular"/>
            <a:cs typeface="Roboto Condensed Regular"/>
          </a:endParaRPr>
        </a:p>
      </dsp:txBody>
      <dsp:txXfrm>
        <a:off x="1449170" y="849246"/>
        <a:ext cx="182057" cy="197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FF3BC-42AF-C44C-B519-BE484E1D7546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993BC-EC1C-764B-994B-F144B0982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3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E514923-DE3A-4822-A1B5-376E544C0057}" type="datetimeFigureOut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5CC774-ACCC-417D-B83E-5DA4CC7628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9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out your buzzword bingo cards!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C774-ACCC-417D-B83E-5DA4CC7628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2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as “new oil” – valuable commodity</a:t>
            </a:r>
          </a:p>
          <a:p>
            <a:r>
              <a:rPr lang="en-US" dirty="0" smtClean="0"/>
              <a:t>Big Data is</a:t>
            </a:r>
            <a:r>
              <a:rPr lang="en-US" baseline="0" dirty="0" smtClean="0"/>
              <a:t> crude oil: messy, hard to get at, got contaminants in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C774-ACCC-417D-B83E-5DA4CC7628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6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off with stuff we know in real</a:t>
            </a:r>
            <a:r>
              <a:rPr lang="en-US" baseline="0" dirty="0" smtClean="0"/>
              <a:t>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C774-ACCC-417D-B83E-5DA4CC7628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8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750A-CBC3-4706-9C62-B6AC1EBEF4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8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development process</a:t>
            </a:r>
          </a:p>
          <a:p>
            <a:r>
              <a:rPr lang="en-US" dirty="0" smtClean="0"/>
              <a:t>Not just about the computational speed. Also</a:t>
            </a:r>
            <a:r>
              <a:rPr lang="en-US" baseline="0" dirty="0" smtClean="0"/>
              <a:t> about productivity of developer.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750A-CBC3-4706-9C62-B6AC1EBEF4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3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Demographics: consumer, product, market</a:t>
            </a:r>
          </a:p>
          <a:p>
            <a:pPr marL="342900" lvl="1" indent="-342900"/>
            <a:r>
              <a:rPr lang="en-US" dirty="0" smtClean="0"/>
              <a:t>Actions: web clicks, email clicks, mobile app usage, call center logs, social, search …</a:t>
            </a:r>
          </a:p>
          <a:p>
            <a:pPr marL="342900" lvl="1" indent="-342900"/>
            <a:r>
              <a:rPr lang="en-US" dirty="0" smtClean="0"/>
              <a:t>Outcomes: impressions, touches, orders (retail, online, mobile)</a:t>
            </a:r>
          </a:p>
          <a:p>
            <a:endParaRPr lang="en-US" dirty="0" smtClean="0"/>
          </a:p>
          <a:p>
            <a:r>
              <a:rPr lang="en-US" dirty="0" smtClean="0"/>
              <a:t>Strategic allocation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C774-ACCC-417D-B83E-5DA4CC7628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4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Outcome is “buying” instead of “dying”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C774-ACCC-417D-B83E-5DA4CC7628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Revolution Analytics. We help companies deploy</a:t>
            </a:r>
            <a:r>
              <a:rPr lang="en-US" baseline="0" dirty="0" smtClean="0"/>
              <a:t> predictive models created in R to real-time production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C774-ACCC-417D-B83E-5DA4CC76288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57616" y="951320"/>
            <a:ext cx="5159375" cy="957235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oid Sans"/>
                <a:ea typeface="+mj-ea"/>
                <a:cs typeface="Droid San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754098" y="1932128"/>
            <a:ext cx="5159375" cy="741971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roid Sans"/>
                <a:ea typeface="+mj-ea"/>
                <a:cs typeface="Droid San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757642" y="3253150"/>
            <a:ext cx="5159375" cy="39913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Regular"/>
                <a:ea typeface="+mj-ea"/>
                <a:cs typeface="Roboto Regula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754100" y="3712990"/>
            <a:ext cx="5159375" cy="39913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Regular"/>
                <a:ea typeface="+mj-ea"/>
                <a:cs typeface="Roboto Regular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buFontTx/>
              <a:buBlip>
                <a:blip r:embed="rId2"/>
              </a:buBlip>
              <a:defRPr sz="3200"/>
            </a:lvl1pPr>
            <a:lvl2pPr>
              <a:buFontTx/>
              <a:buBlip>
                <a:blip r:embed="rId2"/>
              </a:buBlip>
              <a:defRPr sz="2800"/>
            </a:lvl2pPr>
            <a:lvl3pPr>
              <a:buFontTx/>
              <a:buBlip>
                <a:blip r:embed="rId2"/>
              </a:buBlip>
              <a:defRPr sz="2400"/>
            </a:lvl3pPr>
            <a:lvl4pPr>
              <a:buFontTx/>
              <a:buBlip>
                <a:blip r:embed="rId2"/>
              </a:buBlip>
              <a:defRPr sz="2000"/>
            </a:lvl4pPr>
            <a:lvl5pPr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3149-7DEB-4E48-A4C5-EA27DAD37906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" y="11"/>
            <a:ext cx="258709" cy="10044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6BC5-9A60-46A8-8513-8C148A7A9A82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" y="11"/>
            <a:ext cx="258709" cy="10044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6606-BCBC-4053-9B4D-BF426BE5325F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CE96-DA38-42E8-B60C-D43669E9E55D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" y="11"/>
            <a:ext cx="258709" cy="10044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D09C-D822-BC43-B619-750E10150D69}" type="datetimeFigureOut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" y="8"/>
            <a:ext cx="258709" cy="10044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7807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3088414" y="-1626460"/>
            <a:ext cx="2967174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0" tIns="0" rIns="182880" bIns="0" anchor="ctr"/>
          <a:lstStyle/>
          <a:p>
            <a:pPr algn="ctr"/>
            <a:endParaRPr lang="en-US" sz="1800" b="1" i="0" dirty="0">
              <a:latin typeface="Droid Sans"/>
              <a:cs typeface="Droid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2A40-2425-4F9C-BF95-2AF26EF2DF2D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3381879" y="-1333005"/>
            <a:ext cx="2380264" cy="9144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0" tIns="0" rIns="182880" bIns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0445-D5DB-44D8-89F4-4742D1A51024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43F-72AE-4C27-9927-3BE972E89F49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page shado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019186"/>
            <a:ext cx="9144000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09" y="1052720"/>
            <a:ext cx="8631936" cy="3350325"/>
          </a:xfr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8F3F-0160-4519-8A41-62E4F322CF0D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09" y="1004438"/>
            <a:ext cx="8631936" cy="3424697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8F3F-0160-4519-8A41-62E4F322CF0D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41565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  <a:lvl2pPr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/>
            </a:lvl3pPr>
            <a:lvl4pPr>
              <a:buFontTx/>
              <a:buBlip>
                <a:blip r:embed="rId2"/>
              </a:buBlip>
              <a:defRPr sz="1800"/>
            </a:lvl4pPr>
            <a:lvl5pPr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  <a:lvl2pPr>
              <a:buFontTx/>
              <a:buBlip>
                <a:blip r:embed="rId2"/>
              </a:buBlip>
              <a:defRPr sz="2400"/>
            </a:lvl2pPr>
            <a:lvl3pPr>
              <a:buFontTx/>
              <a:buBlip>
                <a:blip r:embed="rId2"/>
              </a:buBlip>
              <a:defRPr sz="2000"/>
            </a:lvl3pPr>
            <a:lvl4pPr>
              <a:buFontTx/>
              <a:buBlip>
                <a:blip r:embed="rId2"/>
              </a:buBlip>
              <a:defRPr sz="1800"/>
            </a:lvl4pPr>
            <a:lvl5pPr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8732-6B69-41D8-9FE9-82EC65EBC80F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" y="11"/>
            <a:ext cx="258709" cy="10044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8D3F-7E3E-4FD7-B491-F2A24178864D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8D3F-7E3E-4FD7-B491-F2A24178864D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12" y="147181"/>
            <a:ext cx="8631481" cy="699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709" y="1004428"/>
            <a:ext cx="8631936" cy="369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3079" y="4767264"/>
            <a:ext cx="90729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roid Sans"/>
                <a:cs typeface="Droid Sans"/>
              </a:defRPr>
            </a:lvl1pPr>
          </a:lstStyle>
          <a:p>
            <a:fld id="{5762B43F-72AE-4C27-9927-3BE972E89F49}" type="datetime1">
              <a:rPr lang="en-US" smtClean="0"/>
              <a:pPr/>
              <a:t>2/26/13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0375" y="4767264"/>
            <a:ext cx="457837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roid Sans"/>
                <a:cs typeface="Droid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8745" y="4767264"/>
            <a:ext cx="831446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Droid Sans"/>
                <a:cs typeface="Droid Sans"/>
              </a:defRPr>
            </a:lvl1pPr>
          </a:lstStyle>
          <a:p>
            <a:fld id="{18557474-BD8B-F249-B2D0-BC655CC62A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A_logo_trans3in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93124"/>
            <a:ext cx="1508760" cy="35037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"/>
            <a:ext cx="9144000" cy="711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5" r:id="rId3"/>
    <p:sldLayoutId id="2147483689" r:id="rId4"/>
    <p:sldLayoutId id="2147483674" r:id="rId5"/>
    <p:sldLayoutId id="2147483690" r:id="rId6"/>
    <p:sldLayoutId id="2147483676" r:id="rId7"/>
    <p:sldLayoutId id="214748368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91" r:id="rId14"/>
  </p:sldLayoutIdLst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Droid Sans"/>
          <a:ea typeface="+mj-ea"/>
          <a:cs typeface="Droid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None/>
        <a:defRPr sz="3200" b="0" i="0" kern="1200">
          <a:solidFill>
            <a:srgbClr val="FFFFFF"/>
          </a:solidFill>
          <a:latin typeface="Roboto Regular"/>
          <a:ea typeface="+mn-ea"/>
          <a:cs typeface="Roboto Regular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None/>
        <a:defRPr sz="2800" b="0" i="0" kern="1200">
          <a:solidFill>
            <a:srgbClr val="FFFFFF"/>
          </a:solidFill>
          <a:latin typeface="Roboto Regular"/>
          <a:ea typeface="+mn-ea"/>
          <a:cs typeface="Roboto Regular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None/>
        <a:defRPr sz="2400" b="0" i="0" kern="1200">
          <a:solidFill>
            <a:srgbClr val="FFFFFF"/>
          </a:solidFill>
          <a:latin typeface="Roboto Regular"/>
          <a:ea typeface="+mn-ea"/>
          <a:cs typeface="Roboto Regular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None/>
        <a:defRPr sz="2000" b="0" i="0" kern="1200">
          <a:solidFill>
            <a:srgbClr val="FFFFFF"/>
          </a:solidFill>
          <a:latin typeface="Roboto Regular"/>
          <a:ea typeface="+mn-ea"/>
          <a:cs typeface="Roboto Regular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None/>
        <a:defRPr sz="2000" b="0" i="0" kern="1200">
          <a:solidFill>
            <a:srgbClr val="FFFFFF"/>
          </a:solidFill>
          <a:latin typeface="Roboto Regular"/>
          <a:ea typeface="+mn-ea"/>
          <a:cs typeface="Robo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://www.revolutionanalytics.com/" TargetMode="External"/><Relationship Id="rId5" Type="http://schemas.openxmlformats.org/officeDocument/2006/relationships/hyperlink" Target="http://twitter.com/RevolutionR" TargetMode="External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http://info.revolutionanalytics.com/R-is-Hot-Whitepaper.html" TargetMode="External"/><Relationship Id="rId9" Type="http://schemas.openxmlformats.org/officeDocument/2006/relationships/image" Target="../media/image7.png"/><Relationship Id="rId10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Real-Time Big Data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Deployment to Production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4127" y="138725"/>
            <a:ext cx="20886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David Smith</a:t>
            </a:r>
          </a:p>
          <a:p>
            <a:pPr algn="r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Revolution Analytics</a:t>
            </a:r>
          </a:p>
          <a:p>
            <a:pPr algn="r"/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@</a:t>
            </a:r>
            <a:r>
              <a:rPr lang="en-US" sz="1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revodavid</a:t>
            </a:r>
            <a:endParaRPr lang="en-US" sz="1600" dirty="0" smtClean="0">
              <a:solidFill>
                <a:schemeClr val="bg2">
                  <a:lumMod val="60000"/>
                  <a:lumOff val="40000"/>
                </a:schemeClr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06837921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tamix-500-professional-bl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73" y="1598396"/>
            <a:ext cx="2179201" cy="217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I buy that blender?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Just browsing in the mall</a:t>
            </a:r>
          </a:p>
          <a:p>
            <a:r>
              <a:rPr lang="en-US" dirty="0" smtClean="0"/>
              <a:t>TV ad / magazine ad</a:t>
            </a:r>
          </a:p>
          <a:p>
            <a:r>
              <a:rPr lang="en-US" dirty="0" smtClean="0"/>
              <a:t>Coupon in the mail</a:t>
            </a:r>
          </a:p>
          <a:p>
            <a:r>
              <a:rPr lang="en-US" dirty="0" smtClean="0"/>
              <a:t>“Just moved” promo email</a:t>
            </a:r>
          </a:p>
          <a:p>
            <a:r>
              <a:rPr lang="en-US" dirty="0" err="1" smtClean="0"/>
              <a:t>Webstore</a:t>
            </a:r>
            <a:r>
              <a:rPr lang="en-US" dirty="0" smtClean="0"/>
              <a:t> recommendation</a:t>
            </a:r>
          </a:p>
          <a:p>
            <a:r>
              <a:rPr lang="en-US" dirty="0" smtClean="0"/>
              <a:t>Browsing catalog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williams sonoma catal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730">
            <a:off x="5802661" y="750313"/>
            <a:ext cx="2871760" cy="3695562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lumMod val="7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46182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04900"/>
            <a:ext cx="9144000" cy="345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UpStream</a:t>
            </a:r>
            <a:r>
              <a:rPr lang="en-US" dirty="0" smtClean="0"/>
              <a:t>: Attribution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09" y="3200407"/>
            <a:ext cx="8631936" cy="14958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7" descr="TheSolution3.jpg"/>
          <p:cNvPicPr>
            <a:picLocks noChangeAspect="1"/>
          </p:cNvPicPr>
          <p:nvPr/>
        </p:nvPicPr>
        <p:blipFill rotWithShape="1">
          <a:blip r:embed="rId3" cstate="print"/>
          <a:srcRect t="16282" b="21625"/>
          <a:stretch/>
        </p:blipFill>
        <p:spPr>
          <a:xfrm>
            <a:off x="614994" y="1114764"/>
            <a:ext cx="8011960" cy="3381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0" y="1191113"/>
            <a:ext cx="1346200" cy="4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80629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pStream_hadoopR_diagramB.jpg"/>
          <p:cNvPicPr>
            <a:picLocks noChangeAspect="1"/>
          </p:cNvPicPr>
          <p:nvPr/>
        </p:nvPicPr>
        <p:blipFill>
          <a:blip r:embed="rId3">
            <a:alphaModFix/>
          </a:blip>
          <a:srcRect t="22176" b="5633"/>
          <a:stretch>
            <a:fillRect/>
          </a:stretch>
        </p:blipFill>
        <p:spPr>
          <a:xfrm>
            <a:off x="0" y="91039"/>
            <a:ext cx="9144000" cy="495086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8175" y="3133594"/>
            <a:ext cx="2628900" cy="130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ts val="9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rgbClr val="006897"/>
                </a:solidFill>
                <a:ea typeface="Arial" charset="0"/>
              </a:rPr>
              <a:t>ETL</a:t>
            </a:r>
          </a:p>
          <a:p>
            <a:pPr marL="182880" indent="-182880">
              <a:lnSpc>
                <a:spcPts val="9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kern="0" dirty="0">
                <a:solidFill>
                  <a:srgbClr val="006897"/>
                </a:solidFill>
                <a:ea typeface="Arial" charset="0"/>
              </a:rPr>
              <a:t>M</a:t>
            </a:r>
            <a:r>
              <a:rPr lang="en-US" sz="1400" b="0" kern="0" dirty="0" smtClean="0">
                <a:solidFill>
                  <a:srgbClr val="006897"/>
                </a:solidFill>
                <a:ea typeface="Arial" charset="0"/>
              </a:rPr>
              <a:t>arketing channel data</a:t>
            </a:r>
          </a:p>
          <a:p>
            <a:pPr marL="182880" indent="-182880">
              <a:lnSpc>
                <a:spcPts val="9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rgbClr val="006897"/>
                </a:solidFill>
                <a:ea typeface="Arial" charset="0"/>
              </a:rPr>
              <a:t>Behavioral variables</a:t>
            </a:r>
          </a:p>
          <a:p>
            <a:pPr marL="182880" indent="-182880">
              <a:lnSpc>
                <a:spcPts val="9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rgbClr val="006897"/>
                </a:solidFill>
                <a:ea typeface="Arial" charset="0"/>
              </a:rPr>
              <a:t>Promotional data</a:t>
            </a:r>
          </a:p>
          <a:p>
            <a:pPr marL="182880" indent="-182880">
              <a:lnSpc>
                <a:spcPts val="9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rgbClr val="006897"/>
                </a:solidFill>
                <a:ea typeface="Arial" charset="0"/>
              </a:rPr>
              <a:t>Overlay data</a:t>
            </a:r>
            <a:endParaRPr lang="en-US" sz="1400" b="0" kern="0" dirty="0">
              <a:solidFill>
                <a:srgbClr val="006897"/>
              </a:solidFill>
              <a:ea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79775" y="624721"/>
            <a:ext cx="392629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b="0" kern="0" dirty="0" smtClean="0">
                <a:solidFill>
                  <a:srgbClr val="006897"/>
                </a:solidFill>
                <a:ea typeface="Arial" charset="0"/>
              </a:rPr>
              <a:t>Exploratory data analysis</a:t>
            </a:r>
          </a:p>
          <a:p>
            <a:pPr marL="182880" indent="-182880">
              <a:lnSpc>
                <a:spcPts val="14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b="0" kern="0" dirty="0" smtClean="0">
                <a:solidFill>
                  <a:srgbClr val="006897"/>
                </a:solidFill>
                <a:ea typeface="Arial" charset="0"/>
              </a:rPr>
              <a:t>Time-to-event models</a:t>
            </a:r>
          </a:p>
          <a:p>
            <a:pPr marL="182880" indent="-182880">
              <a:lnSpc>
                <a:spcPts val="12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b="0" kern="0" dirty="0" smtClean="0">
                <a:solidFill>
                  <a:srgbClr val="006897"/>
                </a:solidFill>
                <a:ea typeface="Arial" charset="0"/>
              </a:rPr>
              <a:t>GAM survival models</a:t>
            </a:r>
            <a:endParaRPr lang="en-US" b="0" kern="0" dirty="0">
              <a:solidFill>
                <a:srgbClr val="006897"/>
              </a:solidFill>
              <a:ea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13294" y="3147303"/>
            <a:ext cx="26289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ts val="9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rgbClr val="006897"/>
                </a:solidFill>
                <a:ea typeface="Arial" charset="0"/>
              </a:rPr>
              <a:t>Scoring for inference</a:t>
            </a:r>
          </a:p>
          <a:p>
            <a:pPr marL="182880" indent="-182880">
              <a:lnSpc>
                <a:spcPts val="9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rgbClr val="006897"/>
                </a:solidFill>
                <a:ea typeface="Arial" charset="0"/>
              </a:rPr>
              <a:t>Scoring for prediction</a:t>
            </a:r>
          </a:p>
          <a:p>
            <a:pPr marL="182880" indent="-18288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rgbClr val="006897"/>
                </a:solidFill>
                <a:ea typeface="Arial" charset="0"/>
              </a:rPr>
              <a:t>5 billion scores per day </a:t>
            </a:r>
            <a:br>
              <a:rPr lang="en-US" sz="1400" b="0" kern="0" dirty="0" smtClean="0">
                <a:solidFill>
                  <a:srgbClr val="006897"/>
                </a:solidFill>
                <a:ea typeface="Arial" charset="0"/>
              </a:rPr>
            </a:br>
            <a:r>
              <a:rPr lang="en-US" sz="1400" b="0" kern="0" dirty="0" smtClean="0">
                <a:solidFill>
                  <a:srgbClr val="006897"/>
                </a:solidFill>
                <a:ea typeface="Arial" charset="0"/>
              </a:rPr>
              <a:t>per retailer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094" y="2009497"/>
            <a:ext cx="1511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cap="all" dirty="0" smtClean="0">
                <a:solidFill>
                  <a:srgbClr val="006897"/>
                </a:solidFill>
              </a:rPr>
              <a:t>UpStream Data Format </a:t>
            </a:r>
            <a:endParaRPr lang="en-US" sz="1100" b="0" cap="all" dirty="0">
              <a:solidFill>
                <a:srgbClr val="00689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7643" y="1977137"/>
            <a:ext cx="1726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cap="all" dirty="0" smtClean="0">
                <a:solidFill>
                  <a:srgbClr val="006897"/>
                </a:solidFill>
              </a:rPr>
              <a:t>Custom Variables </a:t>
            </a:r>
            <a:r>
              <a:rPr lang="en-US" sz="1100" b="0" cap="all" dirty="0" smtClean="0">
                <a:solidFill>
                  <a:srgbClr val="006897"/>
                </a:solidFill>
              </a:rPr>
              <a:t>(PMML)</a:t>
            </a:r>
            <a:endParaRPr lang="en-US" sz="1100" b="0" cap="all" dirty="0">
              <a:solidFill>
                <a:srgbClr val="006897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124313"/>
            <a:ext cx="2286000" cy="729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" y="127000"/>
            <a:ext cx="186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Droid Sans"/>
                <a:cs typeface="Droid Sans"/>
              </a:rPr>
              <a:t>4. Model Scoring</a:t>
            </a:r>
          </a:p>
        </p:txBody>
      </p:sp>
    </p:spTree>
    <p:extLst>
      <p:ext uri="{BB962C8B-B14F-4D97-AF65-F5344CB8AC3E}">
        <p14:creationId xmlns:p14="http://schemas.microsoft.com/office/powerpoint/2010/main" val="2319383870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26845" y="5033965"/>
            <a:ext cx="831446" cy="273844"/>
          </a:xfrm>
        </p:spPr>
        <p:txBody>
          <a:bodyPr/>
          <a:lstStyle/>
          <a:p>
            <a:fld id="{F3C60A39-4AFD-43E9-A649-069B6F615F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Model refresh</a:t>
            </a:r>
            <a:endParaRPr lang="en-US" dirty="0"/>
          </a:p>
        </p:txBody>
      </p:sp>
      <p:sp>
        <p:nvSpPr>
          <p:cNvPr id="14" name="Internal Storage 13"/>
          <p:cNvSpPr/>
          <p:nvPr/>
        </p:nvSpPr>
        <p:spPr>
          <a:xfrm rot="5400000">
            <a:off x="5596365" y="-264683"/>
            <a:ext cx="355601" cy="2002582"/>
          </a:xfrm>
          <a:prstGeom prst="flowChartInternalStorag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latin typeface="Roboto Condensed Regular"/>
                <a:cs typeface="Roboto Condensed Regular"/>
              </a:rPr>
              <a:t>Factors</a:t>
            </a:r>
            <a:endParaRPr lang="en-US" dirty="0">
              <a:latin typeface="Roboto Condensed Regular"/>
              <a:cs typeface="Roboto Condensed Regular"/>
            </a:endParaRPr>
          </a:p>
        </p:txBody>
      </p:sp>
      <p:sp>
        <p:nvSpPr>
          <p:cNvPr id="15" name="Internal Storage 14"/>
          <p:cNvSpPr/>
          <p:nvPr/>
        </p:nvSpPr>
        <p:spPr>
          <a:xfrm rot="5400000" flipH="1">
            <a:off x="5620711" y="2920574"/>
            <a:ext cx="306908" cy="1993900"/>
          </a:xfrm>
          <a:prstGeom prst="flowChartInternalStorag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latin typeface="Roboto Condensed Regular"/>
                <a:cs typeface="Roboto Condensed Regular"/>
              </a:rPr>
              <a:t>Scores</a:t>
            </a:r>
            <a:endParaRPr lang="en-US" sz="1600" dirty="0">
              <a:latin typeface="Roboto Condensed Regular"/>
              <a:cs typeface="Roboto Condensed Regular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5577199" y="3247253"/>
            <a:ext cx="393932" cy="4272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circu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2965" y="1689104"/>
            <a:ext cx="1422400" cy="142240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5400000">
            <a:off x="5577199" y="1088253"/>
            <a:ext cx="393932" cy="4272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nternal Storage 19"/>
          <p:cNvSpPr/>
          <p:nvPr/>
        </p:nvSpPr>
        <p:spPr>
          <a:xfrm rot="5400000" flipH="1">
            <a:off x="5620711" y="3403174"/>
            <a:ext cx="306908" cy="1993900"/>
          </a:xfrm>
          <a:prstGeom prst="flowChartInternalStorag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latin typeface="Roboto Condensed Regular"/>
                <a:cs typeface="Roboto Condensed Regular"/>
              </a:rPr>
              <a:t>Actual Outcomes</a:t>
            </a:r>
            <a:endParaRPr lang="en-US" sz="1600" dirty="0">
              <a:latin typeface="Roboto Condensed Regular"/>
              <a:cs typeface="Roboto Condensed Regular"/>
            </a:endParaRPr>
          </a:p>
        </p:txBody>
      </p:sp>
      <p:pic>
        <p:nvPicPr>
          <p:cNvPr id="6" name="Picture 5" descr="ROC curv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1450986"/>
            <a:ext cx="3860800" cy="25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21297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89500" y="190500"/>
            <a:ext cx="4140200" cy="4584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750" y="241300"/>
            <a:ext cx="13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FFFF"/>
                </a:solidFill>
                <a:latin typeface="Droid Sans"/>
                <a:cs typeface="Droid Sans"/>
              </a:rPr>
              <a:t>Big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1750" y="241300"/>
            <a:ext cx="139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FFFF"/>
                </a:solidFill>
                <a:latin typeface="Droid Sans"/>
                <a:cs typeface="Droid Sans"/>
              </a:rPr>
              <a:t>Real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750" y="762000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Kilobytes/Sec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1498600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Megabytes/Sec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950" y="2565400"/>
            <a:ext cx="149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Gigabytes </a:t>
            </a:r>
            <a:r>
              <a:rPr lang="en-US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Terabytes</a:t>
            </a:r>
            <a:endParaRPr lang="en-US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600" y="3860800"/>
            <a:ext cx="151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Petabytes </a:t>
            </a:r>
            <a:r>
              <a:rPr lang="en-US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Exabytes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50" y="900499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Seconds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9200" y="1637099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Milliseconds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20950" y="2703899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Minutes</a:t>
            </a:r>
            <a:endParaRPr lang="en-US" dirty="0">
              <a:solidFill>
                <a:srgbClr val="FFFFFF"/>
              </a:solidFill>
              <a:sym typeface="Wingding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3860800"/>
            <a:ext cx="151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Minutes </a:t>
            </a:r>
            <a:r>
              <a:rPr lang="en-US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Hours </a:t>
            </a:r>
          </a:p>
        </p:txBody>
      </p:sp>
      <p:pic>
        <p:nvPicPr>
          <p:cNvPr id="2" name="Picture 1" descr="next-to-hadoop 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0"/>
            <a:ext cx="411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75825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0451" y="928396"/>
            <a:ext cx="702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Droid Sans"/>
                <a:cs typeface="Droid Sans"/>
              </a:rPr>
              <a:t>PREDICTIVE </a:t>
            </a:r>
            <a:r>
              <a:rPr lang="en-US" sz="4800" b="1" dirty="0" smtClean="0">
                <a:solidFill>
                  <a:srgbClr val="FFFFFF"/>
                </a:solidFill>
                <a:latin typeface="Droid Sans"/>
                <a:cs typeface="Droid Sans"/>
              </a:rPr>
              <a:t>ANALYTICS</a:t>
            </a:r>
            <a:endParaRPr lang="en-US" sz="4800" b="1" dirty="0">
              <a:solidFill>
                <a:srgbClr val="FFFFFF"/>
              </a:solidFill>
              <a:latin typeface="Droid Sans"/>
              <a:cs typeface="Droid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6503" y="2153248"/>
            <a:ext cx="512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Droid Sans"/>
                <a:cs typeface="Droid Sans"/>
              </a:rPr>
              <a:t>BIG DATA</a:t>
            </a:r>
            <a:endParaRPr lang="en-US" sz="4800" b="1" dirty="0">
              <a:solidFill>
                <a:srgbClr val="FFFFFF"/>
              </a:solidFill>
              <a:latin typeface="Droid Sans"/>
              <a:cs typeface="Droid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872" y="3378099"/>
            <a:ext cx="8474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Droid Sans"/>
                <a:cs typeface="Droid Sans"/>
              </a:rPr>
              <a:t>REAL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246" t="31283" r="2647" b="38867"/>
          <a:stretch/>
        </p:blipFill>
        <p:spPr>
          <a:xfrm>
            <a:off x="6603999" y="2159000"/>
            <a:ext cx="2057401" cy="172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48155" y="2192700"/>
            <a:ext cx="4105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WHAT’S UP WITH THAT?</a:t>
            </a:r>
          </a:p>
        </p:txBody>
      </p:sp>
    </p:spTree>
    <p:extLst>
      <p:ext uri="{BB962C8B-B14F-4D97-AF65-F5344CB8AC3E}">
        <p14:creationId xmlns:p14="http://schemas.microsoft.com/office/powerpoint/2010/main" val="3403037960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9137" y="1428754"/>
            <a:ext cx="9144000" cy="1926770"/>
            <a:chOff x="0" y="2039031"/>
            <a:chExt cx="9144000" cy="2358796"/>
          </a:xfrm>
        </p:grpSpPr>
        <p:pic>
          <p:nvPicPr>
            <p:cNvPr id="12" name="Picture 13" descr="page 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836013"/>
              <a:ext cx="9144000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" descr="page 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0" y="2039031"/>
              <a:ext cx="9144000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0" y="2139462"/>
              <a:ext cx="9144000" cy="169817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4061052" y="2775857"/>
              <a:ext cx="1088572" cy="0"/>
            </a:xfrm>
            <a:prstGeom prst="line">
              <a:avLst/>
            </a:prstGeom>
            <a:ln w="12700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0" y="2231571"/>
              <a:ext cx="9144000" cy="1502229"/>
            </a:xfrm>
            <a:prstGeom prst="rect">
              <a:avLst/>
            </a:prstGeom>
            <a:gradFill>
              <a:gsLst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0" y="2187190"/>
              <a:ext cx="914400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3794089"/>
              <a:ext cx="9144000" cy="0"/>
            </a:xfrm>
            <a:prstGeom prst="line">
              <a:avLst/>
            </a:prstGeom>
            <a:ln w="9525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"/>
            <p:cNvSpPr>
              <a:spLocks noChangeArrowheads="1"/>
            </p:cNvSpPr>
            <p:nvPr/>
          </p:nvSpPr>
          <p:spPr bwMode="gray">
            <a:xfrm>
              <a:off x="268288" y="4103909"/>
              <a:ext cx="8648700" cy="293918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68288" y="3548471"/>
            <a:ext cx="8648700" cy="409035"/>
            <a:chOff x="268288" y="4872809"/>
            <a:chExt cx="8648700" cy="545380"/>
          </a:xfrm>
        </p:grpSpPr>
        <p:sp>
          <p:nvSpPr>
            <p:cNvPr id="19" name="Rounded Rectangle 18"/>
            <p:cNvSpPr/>
            <p:nvPr/>
          </p:nvSpPr>
          <p:spPr>
            <a:xfrm>
              <a:off x="268288" y="4872809"/>
              <a:ext cx="8648700" cy="539828"/>
            </a:xfrm>
            <a:prstGeom prst="roundRect">
              <a:avLst/>
            </a:prstGeom>
            <a:gradFill>
              <a:gsLst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>
              <a:gradFill>
                <a:gsLst>
                  <a:gs pos="5000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3676" y="5007820"/>
              <a:ext cx="2361544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  <a:latin typeface="Calibri" pitchFamily="34" charset="0"/>
                  <a:ea typeface="Lucida Grande"/>
                  <a:cs typeface="Lucida Grande"/>
                </a:rPr>
                <a:t>www.revolutionanalytics.com 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08592" y="5007820"/>
              <a:ext cx="1396799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Calibri" pitchFamily="34" charset="0"/>
                  <a:ea typeface="Lucida Grande"/>
                  <a:cs typeface="Lucida Grande"/>
                </a:rPr>
                <a:t>+1 650 646 9545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03432" y="5007820"/>
              <a:ext cx="1841257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  <a:latin typeface="Calibri" pitchFamily="34" charset="0"/>
                  <a:ea typeface="Lucida Grande"/>
                  <a:cs typeface="Lucida Grande"/>
                </a:rPr>
                <a:t>Twitter: @</a:t>
              </a:r>
              <a:r>
                <a:rPr lang="en-US" sz="1400" dirty="0" err="1" smtClean="0">
                  <a:solidFill>
                    <a:schemeClr val="accent1"/>
                  </a:solidFill>
                  <a:latin typeface="Calibri" pitchFamily="34" charset="0"/>
                  <a:ea typeface="Lucida Grande"/>
                  <a:cs typeface="Lucida Grande"/>
                </a:rPr>
                <a:t>RevolutionR</a:t>
              </a:r>
              <a:endParaRPr lang="en-US" sz="1400" dirty="0" smtClean="0">
                <a:solidFill>
                  <a:schemeClr val="accent1"/>
                </a:solidFill>
                <a:latin typeface="Calibri" pitchFamily="34" charset="0"/>
                <a:ea typeface="Lucida Grande"/>
                <a:cs typeface="Lucida Grande"/>
                <a:hlinkClick r:id="rId4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3304493" y="5151467"/>
              <a:ext cx="385625" cy="0"/>
            </a:xfrm>
            <a:prstGeom prst="line">
              <a:avLst/>
            </a:prstGeom>
            <a:ln w="9525">
              <a:solidFill>
                <a:schemeClr val="bg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666695" y="5151468"/>
              <a:ext cx="385625" cy="0"/>
            </a:xfrm>
            <a:prstGeom prst="line">
              <a:avLst/>
            </a:prstGeom>
            <a:ln w="9525">
              <a:solidFill>
                <a:schemeClr val="bg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hlinkClick r:id="rId4"/>
          </p:cNvPr>
          <p:cNvSpPr/>
          <p:nvPr/>
        </p:nvSpPr>
        <p:spPr>
          <a:xfrm>
            <a:off x="642256" y="3682094"/>
            <a:ext cx="2307772" cy="187779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5"/>
          </p:cNvPr>
          <p:cNvSpPr/>
          <p:nvPr/>
        </p:nvSpPr>
        <p:spPr>
          <a:xfrm>
            <a:off x="6313718" y="3670016"/>
            <a:ext cx="2307772" cy="187779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62784" y="1726681"/>
            <a:ext cx="7077982" cy="845426"/>
            <a:chOff x="1062784" y="2302241"/>
            <a:chExt cx="7077982" cy="1127238"/>
          </a:xfrm>
        </p:grpSpPr>
        <p:pic>
          <p:nvPicPr>
            <p:cNvPr id="5" name="Picture 4" descr="RevolutionAnalytics_logo_374x87_trans.pn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0935" y="2302241"/>
              <a:ext cx="2648806" cy="82905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62784" y="2978072"/>
              <a:ext cx="7077982" cy="451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chemeClr val="accent1"/>
                  </a:solidFill>
                  <a:latin typeface="Calibri" pitchFamily="34" charset="0"/>
                </a:rPr>
                <a:t>The leading enterprise provider of software and services for Open Source R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591063" y="3074954"/>
              <a:ext cx="5976257" cy="0"/>
            </a:xfrm>
            <a:prstGeom prst="line">
              <a:avLst/>
            </a:prstGeom>
            <a:ln w="9525">
              <a:solidFill>
                <a:schemeClr val="bg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93612" y="197981"/>
            <a:ext cx="6472287" cy="699536"/>
          </a:xfrm>
        </p:spPr>
        <p:txBody>
          <a:bodyPr>
            <a:noAutofit/>
          </a:bodyPr>
          <a:lstStyle/>
          <a:p>
            <a:r>
              <a:rPr lang="en-US" sz="2400" dirty="0" smtClean="0"/>
              <a:t>Real-Time Big Data Predictive Analytics: From Deployment to Production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082800" y="3035300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Booth 618 / Office Hours Weds 1:30PM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83845" y="151425"/>
            <a:ext cx="1860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  <a:latin typeface="Roboto Regular"/>
                <a:cs typeface="Roboto Regular"/>
              </a:rPr>
              <a:t>David Smith</a:t>
            </a:r>
          </a:p>
          <a:p>
            <a:pPr algn="r"/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@</a:t>
            </a:r>
            <a:r>
              <a:rPr lang="en-US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Roboto Regular"/>
                <a:cs typeface="Roboto Regular"/>
              </a:rPr>
              <a:t>revodavid</a:t>
            </a:r>
            <a:endParaRPr lang="en-US" sz="2000" dirty="0" smtClean="0">
              <a:solidFill>
                <a:schemeClr val="bg2">
                  <a:lumMod val="60000"/>
                  <a:lumOff val="40000"/>
                </a:schemeClr>
              </a:solidFill>
              <a:latin typeface="Roboto Regular"/>
              <a:cs typeface="Roboto Regular"/>
            </a:endParaRPr>
          </a:p>
        </p:txBody>
      </p:sp>
    </p:spTree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75" t="-5809" r="175" b="26141"/>
          <a:stretch/>
        </p:blipFill>
        <p:spPr>
          <a:xfrm>
            <a:off x="1031537" y="0"/>
            <a:ext cx="6833572" cy="4609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4614" y="2144909"/>
            <a:ext cx="2038522" cy="1707385"/>
          </a:xfrm>
          <a:prstGeom prst="rect">
            <a:avLst/>
          </a:prstGeom>
          <a:noFill/>
          <a:ln w="38100" cmpd="sng">
            <a:solidFill>
              <a:srgbClr val="FF1B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045" y="2294300"/>
            <a:ext cx="4572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>
                  <a:solidFill>
                    <a:schemeClr val="bg1"/>
                  </a:solidFill>
                </a:ln>
                <a:latin typeface="Impact"/>
                <a:cs typeface="Impact"/>
              </a:rPr>
              <a:t>WHAT’S UP WITH THAT?</a:t>
            </a:r>
          </a:p>
        </p:txBody>
      </p:sp>
      <p:sp>
        <p:nvSpPr>
          <p:cNvPr id="3" name="Oval 2"/>
          <p:cNvSpPr/>
          <p:nvPr/>
        </p:nvSpPr>
        <p:spPr>
          <a:xfrm>
            <a:off x="914400" y="393700"/>
            <a:ext cx="825500" cy="177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38300" y="609600"/>
            <a:ext cx="2311400" cy="177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21300" y="4025900"/>
            <a:ext cx="1612900" cy="3175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4700" y="2044700"/>
            <a:ext cx="863600" cy="3175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05700" y="304800"/>
            <a:ext cx="355600" cy="3683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7010400" y="584200"/>
            <a:ext cx="279400" cy="2667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4193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06503" y="928396"/>
            <a:ext cx="512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Droid Sans"/>
                <a:cs typeface="Droid Sans"/>
              </a:rPr>
              <a:t>REAL TIME</a:t>
            </a:r>
            <a:endParaRPr lang="en-US" sz="4800" b="1" dirty="0">
              <a:solidFill>
                <a:srgbClr val="FFFFFF"/>
              </a:solidFill>
              <a:latin typeface="Droid Sans"/>
              <a:cs typeface="Droid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6503" y="2153248"/>
            <a:ext cx="512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Droid Sans"/>
                <a:cs typeface="Droid Sans"/>
              </a:rPr>
              <a:t>BIG DATA</a:t>
            </a:r>
            <a:endParaRPr lang="en-US" sz="4800" b="1" dirty="0">
              <a:solidFill>
                <a:srgbClr val="FFFFFF"/>
              </a:solidFill>
              <a:latin typeface="Droid Sans"/>
              <a:cs typeface="Droid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872" y="3378099"/>
            <a:ext cx="8474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Droid Sans"/>
                <a:cs typeface="Droid Sans"/>
              </a:rPr>
              <a:t>PREDICTIVE ANALYTICS</a:t>
            </a:r>
            <a:endParaRPr lang="en-US" sz="4800" b="1" dirty="0">
              <a:solidFill>
                <a:srgbClr val="FFFFFF"/>
              </a:solidFill>
              <a:latin typeface="Droid Sans"/>
              <a:cs typeface="Droid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" y="304800"/>
            <a:ext cx="168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FFFF"/>
                </a:solidFill>
                <a:latin typeface="Roboto Regular"/>
                <a:cs typeface="Roboto Regular"/>
              </a:rPr>
              <a:t>Buzzword Bingo!</a:t>
            </a:r>
          </a:p>
        </p:txBody>
      </p:sp>
    </p:spTree>
    <p:extLst>
      <p:ext uri="{BB962C8B-B14F-4D97-AF65-F5344CB8AC3E}">
        <p14:creationId xmlns:p14="http://schemas.microsoft.com/office/powerpoint/2010/main" val="1046338329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 descr="oil derr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432458"/>
            <a:ext cx="6159501" cy="409221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Photo: </a:t>
            </a:r>
            <a:r>
              <a:rPr lang="en-US" dirty="0" err="1" smtClean="0"/>
              <a:t>Sarah&amp;Boston</a:t>
            </a:r>
            <a:r>
              <a:rPr lang="en-US" dirty="0" smtClean="0"/>
              <a:t> (</a:t>
            </a:r>
            <a:r>
              <a:rPr lang="en-US" dirty="0" err="1" smtClean="0"/>
              <a:t>flickr</a:t>
            </a:r>
            <a:r>
              <a:rPr lang="en-US" dirty="0" smtClean="0"/>
              <a:t>: </a:t>
            </a:r>
            <a:r>
              <a:rPr lang="en-US" dirty="0" err="1" smtClean="0"/>
              <a:t>pocheco</a:t>
            </a:r>
            <a:r>
              <a:rPr lang="en-US" dirty="0" smtClean="0"/>
              <a:t>) Creative Commons BY-SA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6046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29972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Predictive Analytics Model</a:t>
            </a:r>
            <a:endParaRPr lang="en-US" dirty="0"/>
          </a:p>
        </p:txBody>
      </p:sp>
      <p:sp>
        <p:nvSpPr>
          <p:cNvPr id="6" name="Internal Storage 5"/>
          <p:cNvSpPr/>
          <p:nvPr/>
        </p:nvSpPr>
        <p:spPr>
          <a:xfrm rot="5400000">
            <a:off x="3754863" y="-137684"/>
            <a:ext cx="355601" cy="2002582"/>
          </a:xfrm>
          <a:prstGeom prst="flowChartInternalStorag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latin typeface="Roboto Condensed Regular"/>
                <a:cs typeface="Roboto Condensed Regular"/>
              </a:rPr>
              <a:t>Factors</a:t>
            </a:r>
            <a:endParaRPr lang="en-US" dirty="0">
              <a:latin typeface="Roboto Condensed Regular"/>
              <a:cs typeface="Roboto Condensed Regular"/>
            </a:endParaRPr>
          </a:p>
        </p:txBody>
      </p:sp>
      <p:sp>
        <p:nvSpPr>
          <p:cNvPr id="7" name="Internal Storage 6"/>
          <p:cNvSpPr/>
          <p:nvPr/>
        </p:nvSpPr>
        <p:spPr>
          <a:xfrm rot="5400000" flipH="1">
            <a:off x="3779209" y="3133501"/>
            <a:ext cx="306908" cy="1993900"/>
          </a:xfrm>
          <a:prstGeom prst="flowChartInternalStorag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latin typeface="Roboto Condensed Regular"/>
                <a:cs typeface="Roboto Condensed Regular"/>
              </a:rPr>
              <a:t>Scores</a:t>
            </a:r>
            <a:endParaRPr lang="en-US" sz="1600" dirty="0">
              <a:latin typeface="Roboto Condensed Regular"/>
              <a:cs typeface="Roboto Condensed Regular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3735697" y="3374252"/>
            <a:ext cx="393932" cy="4272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circu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1463" y="1816103"/>
            <a:ext cx="1422400" cy="1422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4762500"/>
            <a:ext cx="5239345" cy="278608"/>
          </a:xfrm>
        </p:spPr>
        <p:txBody>
          <a:bodyPr/>
          <a:lstStyle/>
          <a:p>
            <a:r>
              <a:rPr lang="en-US" dirty="0" smtClean="0"/>
              <a:t>”IO VAPOURA” by </a:t>
            </a:r>
            <a:r>
              <a:rPr lang="en-US" dirty="0"/>
              <a:t>Jaya </a:t>
            </a:r>
            <a:r>
              <a:rPr lang="en-US" dirty="0" smtClean="0"/>
              <a:t>Prime </a:t>
            </a:r>
            <a:r>
              <a:rPr lang="en-US" dirty="0" err="1" smtClean="0"/>
              <a:t>flickr.com</a:t>
            </a:r>
            <a:r>
              <a:rPr lang="en-US" dirty="0"/>
              <a:t>/photos/</a:t>
            </a:r>
            <a:r>
              <a:rPr lang="en-US" dirty="0" err="1"/>
              <a:t>sanjayaprime</a:t>
            </a:r>
            <a:r>
              <a:rPr lang="en-US" dirty="0"/>
              <a:t>/</a:t>
            </a:r>
            <a:r>
              <a:rPr lang="en-US" dirty="0" smtClean="0"/>
              <a:t>4924462993 CC-BY 2.0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3735697" y="1215252"/>
            <a:ext cx="393932" cy="4272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ight Arrow 26"/>
          <p:cNvSpPr/>
          <p:nvPr/>
        </p:nvSpPr>
        <p:spPr>
          <a:xfrm rot="10800000">
            <a:off x="4815197" y="2251562"/>
            <a:ext cx="393932" cy="4272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TextBox 27"/>
          <p:cNvSpPr txBox="1"/>
          <p:nvPr/>
        </p:nvSpPr>
        <p:spPr>
          <a:xfrm>
            <a:off x="6184900" y="1689100"/>
            <a:ext cx="4062651" cy="17543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Decision Tree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Logistic Regression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Neural Network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K-means clustering</a:t>
            </a:r>
          </a:p>
          <a:p>
            <a:pPr marL="2286"/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Ensemble Model </a:t>
            </a:r>
          </a:p>
          <a:p>
            <a:endParaRPr lang="en-US" dirty="0" smtClean="0">
              <a:solidFill>
                <a:srgbClr val="FFFFFF"/>
              </a:solidFill>
              <a:latin typeface="Roboto Regular"/>
              <a:cs typeface="Roboto Regular"/>
            </a:endParaRPr>
          </a:p>
        </p:txBody>
      </p:sp>
      <p:pic>
        <p:nvPicPr>
          <p:cNvPr id="29" name="Picture 28" descr="RA_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73" y="2171699"/>
            <a:ext cx="586967" cy="5869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184900" y="2280516"/>
            <a:ext cx="406265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Predictive Model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08349" y="127000"/>
            <a:ext cx="4062651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User ID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Browser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Time/Date / Location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Previous purchases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Friend data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83200" y="6858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Any known information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08349" y="3441700"/>
            <a:ext cx="4062651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Roboto Regular"/>
                <a:cs typeface="Roboto Regular"/>
              </a:rPr>
              <a:t>Product of most interest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Offer of most likely sale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Most relevant link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Forecast sale value</a:t>
            </a:r>
          </a:p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Optimal Bid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70500" y="3945784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oboto Regular"/>
                <a:cs typeface="Roboto Regular"/>
              </a:rPr>
              <a:t>Prediction or Selection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0700" y="2908300"/>
            <a:ext cx="177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Roboto Regular"/>
                <a:cs typeface="Roboto Regular"/>
              </a:rPr>
              <a:t>Scoring Rules</a:t>
            </a:r>
          </a:p>
        </p:txBody>
      </p:sp>
    </p:spTree>
    <p:extLst>
      <p:ext uri="{BB962C8B-B14F-4D97-AF65-F5344CB8AC3E}">
        <p14:creationId xmlns:p14="http://schemas.microsoft.com/office/powerpoint/2010/main" val="479860950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28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12" y="147181"/>
            <a:ext cx="8669388" cy="699536"/>
          </a:xfrm>
        </p:spPr>
        <p:txBody>
          <a:bodyPr>
            <a:noAutofit/>
          </a:bodyPr>
          <a:lstStyle/>
          <a:p>
            <a:r>
              <a:rPr lang="en-US" dirty="0" smtClean="0"/>
              <a:t>Real-time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09" y="1052720"/>
            <a:ext cx="5303891" cy="34684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Data distillation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Model </a:t>
            </a:r>
            <a:r>
              <a:rPr lang="en-US" dirty="0" smtClean="0"/>
              <a:t>development and validation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Model </a:t>
            </a:r>
            <a:r>
              <a:rPr lang="en-US" dirty="0" smtClean="0"/>
              <a:t>deployment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Real-time model scoring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 refresh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57474-BD8B-F249-B2D0-BC655CC62A5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c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1168400"/>
            <a:ext cx="3031053" cy="33274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"CLOCK" by Heiko Klingele flickr.com/photos/divdax/3458668053/ CC-BY 2.0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04908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oil derri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6743" r="29381" b="4740"/>
          <a:stretch/>
        </p:blipFill>
        <p:spPr>
          <a:xfrm>
            <a:off x="-1816101" y="1333500"/>
            <a:ext cx="3009901" cy="32131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Data Distillation in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3ED4-CDD4-40AA-AB9B-BBA803B6DC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9621" y="3771900"/>
            <a:ext cx="1816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Droid Sans"/>
                <a:cs typeface="Droid Sans"/>
              </a:rPr>
              <a:t>Unstructured</a:t>
            </a:r>
            <a:br>
              <a:rPr lang="en-US" sz="2000" dirty="0" smtClean="0">
                <a:solidFill>
                  <a:schemeClr val="bg1"/>
                </a:solidFill>
                <a:latin typeface="Droid Sans"/>
                <a:cs typeface="Droid Sans"/>
              </a:rPr>
            </a:br>
            <a:r>
              <a:rPr lang="en-US" sz="2000" dirty="0" smtClean="0">
                <a:solidFill>
                  <a:schemeClr val="bg1"/>
                </a:solidFill>
                <a:latin typeface="Droid Sans"/>
                <a:cs typeface="Droid Sans"/>
              </a:rPr>
              <a:t>Data</a:t>
            </a:r>
            <a:endParaRPr lang="en-US" sz="2000" dirty="0">
              <a:solidFill>
                <a:schemeClr val="bg1"/>
              </a:solidFill>
              <a:latin typeface="Droid Sans"/>
              <a:cs typeface="Droid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7719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Droid Sans"/>
                <a:cs typeface="Droid Sans"/>
              </a:rPr>
              <a:t>Analytics Data Mart</a:t>
            </a:r>
          </a:p>
        </p:txBody>
      </p:sp>
      <p:sp>
        <p:nvSpPr>
          <p:cNvPr id="18" name="Can 17"/>
          <p:cNvSpPr/>
          <p:nvPr/>
        </p:nvSpPr>
        <p:spPr>
          <a:xfrm>
            <a:off x="7010400" y="1771650"/>
            <a:ext cx="1447800" cy="1371600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Roboto Regular"/>
                <a:cs typeface="Roboto Regular"/>
              </a:rPr>
              <a:t>Structured Data</a:t>
            </a:r>
            <a:endParaRPr lang="en-US" i="1" dirty="0">
              <a:latin typeface="Roboto Regular"/>
              <a:cs typeface="Roboto Regular"/>
            </a:endParaRPr>
          </a:p>
        </p:txBody>
      </p:sp>
      <p:sp>
        <p:nvSpPr>
          <p:cNvPr id="2" name="Punched Tape 1"/>
          <p:cNvSpPr/>
          <p:nvPr/>
        </p:nvSpPr>
        <p:spPr>
          <a:xfrm>
            <a:off x="457200" y="1371600"/>
            <a:ext cx="1905000" cy="62865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Roboto Regular"/>
                <a:cs typeface="Roboto Regular"/>
              </a:rPr>
              <a:t>Log Files</a:t>
            </a:r>
            <a:endParaRPr lang="en-US" i="1" dirty="0">
              <a:latin typeface="Roboto Regular"/>
              <a:cs typeface="Roboto Regular"/>
            </a:endParaRPr>
          </a:p>
        </p:txBody>
      </p:sp>
      <p:sp>
        <p:nvSpPr>
          <p:cNvPr id="19" name="Punched Tape 18"/>
          <p:cNvSpPr/>
          <p:nvPr/>
        </p:nvSpPr>
        <p:spPr>
          <a:xfrm>
            <a:off x="381000" y="2114550"/>
            <a:ext cx="1905000" cy="62865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Roboto Regular"/>
                <a:cs typeface="Roboto Regular"/>
              </a:rPr>
              <a:t>Sensor Streams</a:t>
            </a:r>
            <a:endParaRPr lang="en-US" i="1" dirty="0">
              <a:latin typeface="Roboto Regular"/>
              <a:cs typeface="Roboto Regular"/>
            </a:endParaRPr>
          </a:p>
        </p:txBody>
      </p:sp>
      <p:sp>
        <p:nvSpPr>
          <p:cNvPr id="20" name="Punched Tape 19"/>
          <p:cNvSpPr/>
          <p:nvPr/>
        </p:nvSpPr>
        <p:spPr>
          <a:xfrm>
            <a:off x="533400" y="2857500"/>
            <a:ext cx="1905000" cy="62865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Roboto Regular"/>
                <a:cs typeface="Roboto Regular"/>
              </a:rPr>
              <a:t>Language Text</a:t>
            </a:r>
            <a:endParaRPr lang="en-US" i="1" dirty="0">
              <a:latin typeface="Roboto Regular"/>
              <a:cs typeface="Roboto Regular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0" b="89815" l="9794" r="95619">
                        <a14:foregroundMark x1="45103" y1="20679" x2="45103" y2="20679"/>
                        <a14:foregroundMark x1="56443" y1="17593" x2="56443" y2="17593"/>
                        <a14:foregroundMark x1="76804" y1="19136" x2="76804" y2="19136"/>
                        <a14:foregroundMark x1="93814" y1="17284" x2="93814" y2="17284"/>
                        <a14:foregroundMark x1="90464" y1="4630" x2="90464" y2="4630"/>
                        <a14:foregroundMark x1="43299" y1="72531" x2="43814" y2="88889"/>
                        <a14:foregroundMark x1="78608" y1="71296" x2="78608" y2="85802"/>
                        <a14:foregroundMark x1="88402" y1="75000" x2="88402" y2="75000"/>
                        <a14:foregroundMark x1="95619" y1="74383" x2="95619" y2="74383"/>
                        <a14:foregroundMark x1="36856" y1="48457" x2="36856" y2="48457"/>
                        <a14:foregroundMark x1="33247" y1="48457" x2="33247" y2="48457"/>
                        <a14:foregroundMark x1="30670" y1="41667" x2="30670" y2="41667"/>
                        <a14:foregroundMark x1="22165" y1="42593" x2="34536" y2="48148"/>
                        <a14:foregroundMark x1="11856" y1="23457" x2="12113" y2="76543"/>
                        <a14:foregroundMark x1="36340" y1="43210" x2="36340" y2="43210"/>
                      </a14:backgroundRemoval>
                    </a14:imgEffect>
                  </a14:imgLayer>
                </a14:imgProps>
              </a:ext>
            </a:extLst>
          </a:blip>
          <a:srcRect l="37264" r="-1"/>
          <a:stretch/>
        </p:blipFill>
        <p:spPr>
          <a:xfrm>
            <a:off x="3349477" y="1325550"/>
            <a:ext cx="2517935" cy="25865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11" y="3943350"/>
            <a:ext cx="2191753" cy="400050"/>
          </a:xfrm>
          <a:prstGeom prst="rect">
            <a:avLst/>
          </a:prstGeom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46" y="3538052"/>
            <a:ext cx="286676" cy="22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00" y="3538052"/>
            <a:ext cx="286676" cy="22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23" y="2697301"/>
            <a:ext cx="286676" cy="22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46" y="1900801"/>
            <a:ext cx="286676" cy="22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00" y="1900801"/>
            <a:ext cx="286676" cy="22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ight Arrow 38"/>
          <p:cNvSpPr/>
          <p:nvPr/>
        </p:nvSpPr>
        <p:spPr>
          <a:xfrm>
            <a:off x="2057400" y="2171700"/>
            <a:ext cx="1676400" cy="62865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Roboto Regular"/>
                <a:cs typeface="Roboto Regular"/>
              </a:rPr>
              <a:t>HDFS Load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5486400" y="2171700"/>
            <a:ext cx="1676400" cy="62865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Roboto Regular"/>
                <a:cs typeface="Roboto Regular"/>
              </a:rPr>
              <a:t>Map-Reduce</a:t>
            </a:r>
            <a:endParaRPr lang="en-US" sz="1600" b="1" dirty="0">
              <a:latin typeface="Roboto Regular"/>
              <a:cs typeface="Roboto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26225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ourier"/>
                <a:cs typeface="Courier"/>
              </a:rPr>
              <a:t>rmr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13ED4-CDD4-40AA-AB9B-BBA803B6DC5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Model Development Cycle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1731615"/>
              </p:ext>
            </p:extLst>
          </p:nvPr>
        </p:nvGraphicFramePr>
        <p:xfrm>
          <a:off x="2044700" y="1155700"/>
          <a:ext cx="4343400" cy="323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>
            <a:off x="203200" y="2025650"/>
            <a:ext cx="2133600" cy="10287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Structured Data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210300" y="2012950"/>
            <a:ext cx="2133600" cy="10287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Predictive Model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074113" y="3594104"/>
            <a:ext cx="2743200" cy="856301"/>
          </a:xfrm>
          <a:prstGeom prst="roundRect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kern="1200" dirty="0" smtClean="0">
                <a:hlinkClick r:id="rId8"/>
              </a:rPr>
              <a:t>R </a:t>
            </a:r>
            <a:r>
              <a:rPr lang="en-US" sz="2000" dirty="0" smtClean="0">
                <a:hlinkClick r:id="rId8"/>
              </a:rPr>
              <a:t>White Paper</a:t>
            </a:r>
            <a:endParaRPr lang="en-US" sz="2000" kern="1200" dirty="0" smtClean="0"/>
          </a:p>
          <a:p>
            <a:pPr algn="ctr"/>
            <a:r>
              <a:rPr lang="en-US" sz="1400" kern="1200" dirty="0" err="1" smtClean="0"/>
              <a:t>bit.ly/r</a:t>
            </a:r>
            <a:r>
              <a:rPr lang="en-US" sz="1400" kern="1200" dirty="0" smtClean="0"/>
              <a:t>-is-hot</a:t>
            </a:r>
            <a:endParaRPr lang="en-US" sz="1400" kern="1200" dirty="0"/>
          </a:p>
        </p:txBody>
      </p:sp>
      <p:pic>
        <p:nvPicPr>
          <p:cNvPr id="12" name="Picture 11" descr="RA_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73" y="2339567"/>
            <a:ext cx="1016000" cy="1016000"/>
          </a:xfrm>
          <a:prstGeom prst="rect">
            <a:avLst/>
          </a:prstGeom>
        </p:spPr>
      </p:pic>
      <p:pic>
        <p:nvPicPr>
          <p:cNvPr id="10" name="Picture 9" descr="circui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59800" y="1866903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6630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1EA62-7BB1-6240-9C61-125B63D21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4E092-441B-4A4A-B534-A8E6E58F1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EBD8F2-37CF-ED4E-B68C-E652FA41D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4711A-A4E7-874D-BA33-A121E19EB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4E657E-3C37-8D49-972F-B12643152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59EB9-5870-A640-8914-18AFDB6FB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96ED75-8EEB-754B-B06B-24DB91A69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F1975-FB18-504B-8FED-06FEC12D2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5F5B2-0A4F-7A45-B29B-28F4573C5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2E943A-6B83-3440-8611-110B9F59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3: Deployment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Unknown factors</a:t>
            </a:r>
          </a:p>
          <a:p>
            <a:pPr lvl="1"/>
            <a:r>
              <a:rPr lang="en-US" dirty="0" smtClean="0"/>
              <a:t>SQL / Rules Engine</a:t>
            </a:r>
          </a:p>
          <a:p>
            <a:pPr lvl="1"/>
            <a:r>
              <a:rPr lang="en-US" dirty="0" smtClean="0"/>
              <a:t>Code (C++, Java, R, </a:t>
            </a:r>
            <a:r>
              <a:rPr lang="en-US" dirty="0" err="1" smtClean="0"/>
              <a:t>Hadoop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PMML Engine</a:t>
            </a:r>
          </a:p>
          <a:p>
            <a:r>
              <a:rPr lang="en-US" dirty="0" smtClean="0"/>
              <a:t>Factors known in advance</a:t>
            </a:r>
          </a:p>
          <a:p>
            <a:pPr lvl="1"/>
            <a:r>
              <a:rPr lang="en-US" dirty="0" smtClean="0"/>
              <a:t>Batch Lookup Tables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0A39-4AFD-43E9-A649-069B6F615F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Internal Storage 11"/>
          <p:cNvSpPr/>
          <p:nvPr/>
        </p:nvSpPr>
        <p:spPr>
          <a:xfrm rot="5400000">
            <a:off x="7082265" y="52816"/>
            <a:ext cx="355601" cy="2002582"/>
          </a:xfrm>
          <a:prstGeom prst="flowChartInternalStorag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latin typeface="Roboto Condensed Regular"/>
                <a:cs typeface="Roboto Condensed Regular"/>
              </a:rPr>
              <a:t>Factors</a:t>
            </a:r>
            <a:endParaRPr lang="en-US" dirty="0">
              <a:latin typeface="Roboto Condensed Regular"/>
              <a:cs typeface="Roboto Condensed Regular"/>
            </a:endParaRPr>
          </a:p>
        </p:txBody>
      </p:sp>
      <p:sp>
        <p:nvSpPr>
          <p:cNvPr id="13" name="Internal Storage 12"/>
          <p:cNvSpPr/>
          <p:nvPr/>
        </p:nvSpPr>
        <p:spPr>
          <a:xfrm rot="5400000" flipH="1">
            <a:off x="7106611" y="3238073"/>
            <a:ext cx="306908" cy="1993900"/>
          </a:xfrm>
          <a:prstGeom prst="flowChartInternalStorag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latin typeface="Roboto Condensed Regular"/>
                <a:cs typeface="Roboto Condensed Regular"/>
              </a:rPr>
              <a:t>Scores</a:t>
            </a:r>
            <a:endParaRPr lang="en-US" sz="1600" dirty="0">
              <a:latin typeface="Roboto Condensed Regular"/>
              <a:cs typeface="Roboto Condensed Regular"/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7063099" y="3564752"/>
            <a:ext cx="393932" cy="4272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circu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8865" y="2006603"/>
            <a:ext cx="1422400" cy="14224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5400000">
            <a:off x="7063099" y="1405752"/>
            <a:ext cx="393932" cy="42724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5738213"/>
      </p:ext>
    </p:extLst>
  </p:cSld>
  <p:clrMapOvr>
    <a:masterClrMapping/>
  </p:clrMapOvr>
  <p:transition xmlns:p14="http://schemas.microsoft.com/office/powerpoint/2010/main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&gt;&lt;key val=&quot;0&quot;/&gt;&lt;elem&gt;&lt;m_nPartnerID val=&quot;530&quot;/&gt;&lt;m_nIndex val=&quot;3&quot;/&gt;&lt;/elem&gt;&lt;key val=&quot;4&quot;/&gt;&lt;elem&gt;&lt;m_nPartnerID val=&quot;530&quot;/&gt;&lt;m_nIndex val=&quot;2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6"/>
</p:tagLst>
</file>

<file path=ppt/theme/theme1.xml><?xml version="1.0" encoding="utf-8"?>
<a:theme xmlns:a="http://schemas.openxmlformats.org/drawingml/2006/main" name="RA_ corp3 template jpe v2">
  <a:themeElements>
    <a:clrScheme name="Revolution Palette 1">
      <a:dk1>
        <a:sysClr val="windowText" lastClr="000000"/>
      </a:dk1>
      <a:lt1>
        <a:sysClr val="window" lastClr="FFFFFF"/>
      </a:lt1>
      <a:dk2>
        <a:srgbClr val="3A497A"/>
      </a:dk2>
      <a:lt2>
        <a:srgbClr val="A6A6A6"/>
      </a:lt2>
      <a:accent1>
        <a:srgbClr val="FF6600"/>
      </a:accent1>
      <a:accent2>
        <a:srgbClr val="F07F09"/>
      </a:accent2>
      <a:accent3>
        <a:srgbClr val="3A497A"/>
      </a:accent3>
      <a:accent4>
        <a:srgbClr val="497198"/>
      </a:accent4>
      <a:accent5>
        <a:srgbClr val="6B754D"/>
      </a:accent5>
      <a:accent6>
        <a:srgbClr val="BAAD8D"/>
      </a:accent6>
      <a:hlink>
        <a:srgbClr val="3A497A"/>
      </a:hlink>
      <a:folHlink>
        <a:srgbClr val="FF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rgbClr val="FFFFFF"/>
            </a:solidFill>
            <a:latin typeface="Roboto Regular"/>
            <a:cs typeface="Roboto Regular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RA_ corp3 template jpe v2</Template>
  <TotalTime>13928</TotalTime>
  <Words>576</Words>
  <Application>Microsoft Macintosh PowerPoint</Application>
  <PresentationFormat>On-screen Show (16:9)</PresentationFormat>
  <Paragraphs>158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RA_ corp3 template jpe v2</vt:lpstr>
      <vt:lpstr>Real-Time Big Data Analytics</vt:lpstr>
      <vt:lpstr>PowerPoint Presentation</vt:lpstr>
      <vt:lpstr>PowerPoint Presentation</vt:lpstr>
      <vt:lpstr>PowerPoint Presentation</vt:lpstr>
      <vt:lpstr>Predictive Analytics Model</vt:lpstr>
      <vt:lpstr>Real-time Deployment</vt:lpstr>
      <vt:lpstr>1. Data Distillation in Hadoop</vt:lpstr>
      <vt:lpstr>2. The Model Development Cycle</vt:lpstr>
      <vt:lpstr>3: Deployment Options</vt:lpstr>
      <vt:lpstr>Why did I buy that blender?</vt:lpstr>
      <vt:lpstr>UpStream: Attribution Modeling</vt:lpstr>
      <vt:lpstr>PowerPoint Presentation</vt:lpstr>
      <vt:lpstr>5. Model refresh</vt:lpstr>
      <vt:lpstr>PowerPoint Presentation</vt:lpstr>
      <vt:lpstr>PowerPoint Presentation</vt:lpstr>
      <vt:lpstr>Real-Time Big Data Predictive Analytics: From Deployment to Production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Erhardt</dc:creator>
  <cp:lastModifiedBy>Shirley Bailes</cp:lastModifiedBy>
  <cp:revision>278</cp:revision>
  <dcterms:created xsi:type="dcterms:W3CDTF">2011-01-18T17:02:35Z</dcterms:created>
  <dcterms:modified xsi:type="dcterms:W3CDTF">2013-02-26T19:54:12Z</dcterms:modified>
</cp:coreProperties>
</file>